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4630400" cy="8229600"/>
  <p:notesSz cx="8229600" cy="14630400"/>
  <p:embeddedFontLst>
    <p:embeddedFont>
      <p:font typeface="Gelasio" pitchFamily="2" charset="77"/>
      <p:regular r:id="rId28"/>
    </p:embeddedFont>
    <p:embeddedFont>
      <p:font typeface="Gelasio Semi Bold" pitchFamily="2" charset="77"/>
      <p:regular r:id="rId29"/>
      <p:bold r:id="rId30"/>
    </p:embeddedFont>
  </p:embeddedFontLst>
  <p:defaultTextStyle>
    <a:defPPr>
      <a:defRPr lang="fr-G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7" d="100"/>
          <a:sy n="107" d="100"/>
        </p:scale>
        <p:origin x="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69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720096"/>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484237"/>
                </a:solidFill>
                <a:latin typeface="Gelasio Semi Bold" pitchFamily="34" charset="0"/>
                <a:ea typeface="Gelasio Semi Bold" pitchFamily="34" charset="-122"/>
                <a:cs typeface="Gelasio Semi Bold" pitchFamily="34" charset="-120"/>
              </a:rPr>
              <a:t>Réseau haut débit</a:t>
            </a:r>
            <a:endParaRPr lang="en-US" sz="6700" dirty="0"/>
          </a:p>
        </p:txBody>
      </p:sp>
      <p:sp>
        <p:nvSpPr>
          <p:cNvPr id="4" name="Text 1"/>
          <p:cNvSpPr/>
          <p:nvPr/>
        </p:nvSpPr>
        <p:spPr>
          <a:xfrm>
            <a:off x="864037" y="4219694"/>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Bienvenue au cours de Réseau haut débit de l'Université Gamal Abdel Nasser de Conakry. Ce cours, dispensé par le Dr Amara CAMARA, est essentiel pour comprendre les infrastructures réseaux modernes et leurs applications.</a:t>
            </a:r>
            <a:endParaRPr lang="en-US" sz="1900" dirty="0"/>
          </a:p>
        </p:txBody>
      </p:sp>
      <p:sp>
        <p:nvSpPr>
          <p:cNvPr id="6" name="Text 3"/>
          <p:cNvSpPr/>
          <p:nvPr/>
        </p:nvSpPr>
        <p:spPr>
          <a:xfrm>
            <a:off x="995958" y="6244709"/>
            <a:ext cx="131088"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Gelasio Medium" pitchFamily="34" charset="0"/>
                <a:ea typeface="Gelasio Medium" pitchFamily="34" charset="-122"/>
                <a:cs typeface="Gelasio Medium" pitchFamily="34" charset="-120"/>
              </a:rPr>
              <a:t>AC</a:t>
            </a:r>
            <a:endParaRPr lang="en-US" sz="750" dirty="0"/>
          </a:p>
        </p:txBody>
      </p:sp>
      <p:sp>
        <p:nvSpPr>
          <p:cNvPr id="7" name="Text 4"/>
          <p:cNvSpPr/>
          <p:nvPr/>
        </p:nvSpPr>
        <p:spPr>
          <a:xfrm>
            <a:off x="864037" y="7431332"/>
            <a:ext cx="3089791" cy="431959"/>
          </a:xfrm>
          <a:prstGeom prst="rect">
            <a:avLst/>
          </a:prstGeom>
          <a:noFill/>
          <a:ln/>
        </p:spPr>
        <p:txBody>
          <a:bodyPr wrap="none" lIns="0" tIns="0" rIns="0" bIns="0" rtlCol="0" anchor="t"/>
          <a:lstStyle/>
          <a:p>
            <a:pPr marL="0" indent="0" algn="l">
              <a:lnSpc>
                <a:spcPts val="3400"/>
              </a:lnSpc>
              <a:buNone/>
            </a:pPr>
            <a:r>
              <a:rPr lang="en-US" sz="2400" b="1" dirty="0">
                <a:solidFill>
                  <a:srgbClr val="746558"/>
                </a:solidFill>
                <a:latin typeface="Gelasio Bold" pitchFamily="34" charset="0"/>
                <a:ea typeface="Gelasio Bold" pitchFamily="34" charset="-122"/>
                <a:cs typeface="Gelasio Bold" pitchFamily="34" charset="-120"/>
              </a:rPr>
              <a:t>Dr Amara CAMARA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15685"/>
            <a:ext cx="7415927" cy="2314575"/>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1 : Introduction aux réseaux haut débit</a:t>
            </a:r>
            <a:endParaRPr lang="en-US" sz="4850" dirty="0"/>
          </a:p>
        </p:txBody>
      </p:sp>
      <p:sp>
        <p:nvSpPr>
          <p:cNvPr id="4" name="Shape 1"/>
          <p:cNvSpPr/>
          <p:nvPr/>
        </p:nvSpPr>
        <p:spPr>
          <a:xfrm>
            <a:off x="6350437" y="3678198"/>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6540818" y="3770709"/>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7152680" y="3678198"/>
            <a:ext cx="4429958"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Définition et caractéristiques</a:t>
            </a:r>
            <a:endParaRPr lang="en-US" sz="2400" dirty="0"/>
          </a:p>
        </p:txBody>
      </p:sp>
      <p:sp>
        <p:nvSpPr>
          <p:cNvPr id="7" name="Text 4"/>
          <p:cNvSpPr/>
          <p:nvPr/>
        </p:nvSpPr>
        <p:spPr>
          <a:xfrm>
            <a:off x="7152680" y="4212074"/>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Définition et caractéristiques des réseaux haut débit</a:t>
            </a:r>
            <a:endParaRPr lang="en-US" sz="1900" dirty="0"/>
          </a:p>
        </p:txBody>
      </p:sp>
      <p:sp>
        <p:nvSpPr>
          <p:cNvPr id="8" name="Shape 5"/>
          <p:cNvSpPr/>
          <p:nvPr/>
        </p:nvSpPr>
        <p:spPr>
          <a:xfrm>
            <a:off x="6350437" y="5131594"/>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6515933" y="5224105"/>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7152680" y="5131594"/>
            <a:ext cx="313313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Évolution historique</a:t>
            </a:r>
            <a:endParaRPr lang="en-US" sz="2400" dirty="0"/>
          </a:p>
        </p:txBody>
      </p:sp>
      <p:sp>
        <p:nvSpPr>
          <p:cNvPr id="11" name="Text 8"/>
          <p:cNvSpPr/>
          <p:nvPr/>
        </p:nvSpPr>
        <p:spPr>
          <a:xfrm>
            <a:off x="7152680" y="5665470"/>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Évolution historique des technologies de réseau</a:t>
            </a:r>
            <a:endParaRPr lang="en-US" sz="1900" dirty="0"/>
          </a:p>
        </p:txBody>
      </p:sp>
      <p:sp>
        <p:nvSpPr>
          <p:cNvPr id="12" name="Shape 9"/>
          <p:cNvSpPr/>
          <p:nvPr/>
        </p:nvSpPr>
        <p:spPr>
          <a:xfrm>
            <a:off x="6350437" y="6584990"/>
            <a:ext cx="555427" cy="555427"/>
          </a:xfrm>
          <a:prstGeom prst="roundRect">
            <a:avLst>
              <a:gd name="adj" fmla="val 6668"/>
            </a:avLst>
          </a:prstGeom>
          <a:solidFill>
            <a:srgbClr val="EEE8DD"/>
          </a:solidFill>
          <a:ln/>
        </p:spPr>
        <p:txBody>
          <a:bodyPr/>
          <a:lstStyle/>
          <a:p>
            <a:endParaRPr lang="fr-GN"/>
          </a:p>
        </p:txBody>
      </p:sp>
      <p:sp>
        <p:nvSpPr>
          <p:cNvPr id="13" name="Text 10"/>
          <p:cNvSpPr/>
          <p:nvPr/>
        </p:nvSpPr>
        <p:spPr>
          <a:xfrm>
            <a:off x="6516529" y="6677501"/>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7152680" y="6584990"/>
            <a:ext cx="3366492"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Enjeux et applications</a:t>
            </a:r>
            <a:endParaRPr lang="en-US" sz="2400" dirty="0"/>
          </a:p>
        </p:txBody>
      </p:sp>
      <p:sp>
        <p:nvSpPr>
          <p:cNvPr id="15" name="Text 12"/>
          <p:cNvSpPr/>
          <p:nvPr/>
        </p:nvSpPr>
        <p:spPr>
          <a:xfrm>
            <a:off x="7152680" y="7118866"/>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Enjeux et applications des réseaux haut débit</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483656"/>
            <a:ext cx="12012930" cy="771525"/>
          </a:xfrm>
          <a:prstGeom prst="rect">
            <a:avLst/>
          </a:prstGeom>
          <a:noFill/>
          <a:ln/>
        </p:spPr>
        <p:txBody>
          <a:bodyPr wrap="non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2 : Fondamentaux des réseaux</a:t>
            </a:r>
            <a:endParaRPr lang="en-US" sz="4850" dirty="0"/>
          </a:p>
        </p:txBody>
      </p:sp>
      <p:sp>
        <p:nvSpPr>
          <p:cNvPr id="4" name="Shape 1"/>
          <p:cNvSpPr/>
          <p:nvPr/>
        </p:nvSpPr>
        <p:spPr>
          <a:xfrm>
            <a:off x="864037" y="5903119"/>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1054418" y="5995630"/>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1666280" y="5903119"/>
            <a:ext cx="3245168"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Modèles de référence</a:t>
            </a:r>
            <a:endParaRPr lang="en-US" sz="2400" dirty="0"/>
          </a:p>
        </p:txBody>
      </p:sp>
      <p:sp>
        <p:nvSpPr>
          <p:cNvPr id="7" name="Text 4"/>
          <p:cNvSpPr/>
          <p:nvPr/>
        </p:nvSpPr>
        <p:spPr>
          <a:xfrm>
            <a:off x="1666280" y="6436995"/>
            <a:ext cx="3333988"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Modèle OSI et TCP/IP</a:t>
            </a:r>
            <a:endParaRPr lang="en-US" sz="1900" dirty="0"/>
          </a:p>
        </p:txBody>
      </p:sp>
      <p:sp>
        <p:nvSpPr>
          <p:cNvPr id="8" name="Shape 5"/>
          <p:cNvSpPr/>
          <p:nvPr/>
        </p:nvSpPr>
        <p:spPr>
          <a:xfrm>
            <a:off x="5247084" y="5903119"/>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5412581" y="5995630"/>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6049328" y="590311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Protocoles</a:t>
            </a:r>
            <a:endParaRPr lang="en-US" sz="2400" dirty="0"/>
          </a:p>
        </p:txBody>
      </p:sp>
      <p:sp>
        <p:nvSpPr>
          <p:cNvPr id="11" name="Text 8"/>
          <p:cNvSpPr/>
          <p:nvPr/>
        </p:nvSpPr>
        <p:spPr>
          <a:xfrm>
            <a:off x="6049328" y="6436995"/>
            <a:ext cx="3333988"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Protocoles de communication</a:t>
            </a:r>
            <a:endParaRPr lang="en-US" sz="1900" dirty="0"/>
          </a:p>
        </p:txBody>
      </p:sp>
      <p:sp>
        <p:nvSpPr>
          <p:cNvPr id="12" name="Shape 9"/>
          <p:cNvSpPr/>
          <p:nvPr/>
        </p:nvSpPr>
        <p:spPr>
          <a:xfrm>
            <a:off x="9630132" y="5903119"/>
            <a:ext cx="555427" cy="555427"/>
          </a:xfrm>
          <a:prstGeom prst="roundRect">
            <a:avLst>
              <a:gd name="adj" fmla="val 6668"/>
            </a:avLst>
          </a:prstGeom>
          <a:solidFill>
            <a:srgbClr val="EEE8DD"/>
          </a:solidFill>
          <a:ln/>
        </p:spPr>
        <p:txBody>
          <a:bodyPr/>
          <a:lstStyle/>
          <a:p>
            <a:endParaRPr lang="fr-GN"/>
          </a:p>
        </p:txBody>
      </p:sp>
      <p:sp>
        <p:nvSpPr>
          <p:cNvPr id="13" name="Text 10"/>
          <p:cNvSpPr/>
          <p:nvPr/>
        </p:nvSpPr>
        <p:spPr>
          <a:xfrm>
            <a:off x="9796224" y="5995630"/>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10432375" y="5903119"/>
            <a:ext cx="3166348"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Adressage et routage</a:t>
            </a:r>
            <a:endParaRPr lang="en-US" sz="2400" dirty="0"/>
          </a:p>
        </p:txBody>
      </p:sp>
      <p:sp>
        <p:nvSpPr>
          <p:cNvPr id="15" name="Text 12"/>
          <p:cNvSpPr/>
          <p:nvPr/>
        </p:nvSpPr>
        <p:spPr>
          <a:xfrm>
            <a:off x="10432375" y="6436995"/>
            <a:ext cx="3333988"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Adressage IP et routage</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15685"/>
            <a:ext cx="7415927" cy="2314575"/>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3 : Technologies de transmission</a:t>
            </a:r>
            <a:endParaRPr lang="en-US" sz="4850" dirty="0"/>
          </a:p>
        </p:txBody>
      </p:sp>
      <p:sp>
        <p:nvSpPr>
          <p:cNvPr id="4" name="Shape 1"/>
          <p:cNvSpPr/>
          <p:nvPr/>
        </p:nvSpPr>
        <p:spPr>
          <a:xfrm>
            <a:off x="6350437" y="3678198"/>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6540818" y="3770709"/>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7152680" y="3678198"/>
            <a:ext cx="3902393"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Supports de transmission</a:t>
            </a:r>
            <a:endParaRPr lang="en-US" sz="2400" dirty="0"/>
          </a:p>
        </p:txBody>
      </p:sp>
      <p:sp>
        <p:nvSpPr>
          <p:cNvPr id="7" name="Text 4"/>
          <p:cNvSpPr/>
          <p:nvPr/>
        </p:nvSpPr>
        <p:spPr>
          <a:xfrm>
            <a:off x="7152680" y="4212074"/>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Supports de transmission (cuivre, fibre optique, sans fil)</a:t>
            </a:r>
            <a:endParaRPr lang="en-US" sz="1900" dirty="0"/>
          </a:p>
        </p:txBody>
      </p:sp>
      <p:sp>
        <p:nvSpPr>
          <p:cNvPr id="8" name="Shape 5"/>
          <p:cNvSpPr/>
          <p:nvPr/>
        </p:nvSpPr>
        <p:spPr>
          <a:xfrm>
            <a:off x="6350437" y="5131594"/>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6515933" y="5224105"/>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7152680" y="5131594"/>
            <a:ext cx="4037767"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Techniques de modulation</a:t>
            </a:r>
            <a:endParaRPr lang="en-US" sz="2400" dirty="0"/>
          </a:p>
        </p:txBody>
      </p:sp>
      <p:sp>
        <p:nvSpPr>
          <p:cNvPr id="11" name="Text 8"/>
          <p:cNvSpPr/>
          <p:nvPr/>
        </p:nvSpPr>
        <p:spPr>
          <a:xfrm>
            <a:off x="7152680" y="5665470"/>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Techniques de modulation</a:t>
            </a:r>
            <a:endParaRPr lang="en-US" sz="1900" dirty="0"/>
          </a:p>
        </p:txBody>
      </p:sp>
      <p:sp>
        <p:nvSpPr>
          <p:cNvPr id="12" name="Shape 9"/>
          <p:cNvSpPr/>
          <p:nvPr/>
        </p:nvSpPr>
        <p:spPr>
          <a:xfrm>
            <a:off x="6350437" y="6584990"/>
            <a:ext cx="555427" cy="555427"/>
          </a:xfrm>
          <a:prstGeom prst="roundRect">
            <a:avLst>
              <a:gd name="adj" fmla="val 6668"/>
            </a:avLst>
          </a:prstGeom>
          <a:solidFill>
            <a:srgbClr val="EEE8DD"/>
          </a:solidFill>
          <a:ln/>
        </p:spPr>
        <p:txBody>
          <a:bodyPr/>
          <a:lstStyle/>
          <a:p>
            <a:endParaRPr lang="fr-GN"/>
          </a:p>
        </p:txBody>
      </p:sp>
      <p:sp>
        <p:nvSpPr>
          <p:cNvPr id="13" name="Text 10"/>
          <p:cNvSpPr/>
          <p:nvPr/>
        </p:nvSpPr>
        <p:spPr>
          <a:xfrm>
            <a:off x="6516529" y="6677501"/>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7152680" y="65849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Multiplexage</a:t>
            </a:r>
            <a:endParaRPr lang="en-US" sz="2400" dirty="0"/>
          </a:p>
        </p:txBody>
      </p:sp>
      <p:sp>
        <p:nvSpPr>
          <p:cNvPr id="15" name="Text 12"/>
          <p:cNvSpPr/>
          <p:nvPr/>
        </p:nvSpPr>
        <p:spPr>
          <a:xfrm>
            <a:off x="7152680" y="7118866"/>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Multiplexage (TDM, FDM, WDM)</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097893"/>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4 : Réseaux d'accès haut débit (Partie 1)</a:t>
            </a:r>
            <a:endParaRPr lang="en-US" sz="4850" dirty="0"/>
          </a:p>
        </p:txBody>
      </p:sp>
      <p:sp>
        <p:nvSpPr>
          <p:cNvPr id="4" name="Shape 1"/>
          <p:cNvSpPr/>
          <p:nvPr/>
        </p:nvSpPr>
        <p:spPr>
          <a:xfrm>
            <a:off x="864037" y="6288881"/>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1054418" y="6381393"/>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1666280" y="628888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Technologies xDSL</a:t>
            </a:r>
            <a:endParaRPr lang="en-US" sz="2400" dirty="0"/>
          </a:p>
        </p:txBody>
      </p:sp>
      <p:sp>
        <p:nvSpPr>
          <p:cNvPr id="7" name="Text 4"/>
          <p:cNvSpPr/>
          <p:nvPr/>
        </p:nvSpPr>
        <p:spPr>
          <a:xfrm>
            <a:off x="1666280" y="6822758"/>
            <a:ext cx="5525572"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Technologies xDSL (ADSL, VDSL, SDSL)</a:t>
            </a:r>
            <a:endParaRPr lang="en-US" sz="1900" dirty="0"/>
          </a:p>
        </p:txBody>
      </p:sp>
      <p:sp>
        <p:nvSpPr>
          <p:cNvPr id="8" name="Shape 5"/>
          <p:cNvSpPr/>
          <p:nvPr/>
        </p:nvSpPr>
        <p:spPr>
          <a:xfrm>
            <a:off x="7438668" y="6288881"/>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7604165" y="6381393"/>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8240911" y="628888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Fibre optique</a:t>
            </a:r>
            <a:endParaRPr lang="en-US" sz="2400" dirty="0"/>
          </a:p>
        </p:txBody>
      </p:sp>
      <p:sp>
        <p:nvSpPr>
          <p:cNvPr id="11" name="Text 8"/>
          <p:cNvSpPr/>
          <p:nvPr/>
        </p:nvSpPr>
        <p:spPr>
          <a:xfrm>
            <a:off x="8240911" y="6822758"/>
            <a:ext cx="5525572"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Fibre optique (FTTH, FTTB, FTTC)</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097893"/>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4 : Réseaux d'accès haut débit (Partie 2)</a:t>
            </a:r>
            <a:endParaRPr lang="en-US" sz="4850" dirty="0"/>
          </a:p>
        </p:txBody>
      </p:sp>
      <p:sp>
        <p:nvSpPr>
          <p:cNvPr id="4" name="Shape 1"/>
          <p:cNvSpPr/>
          <p:nvPr/>
        </p:nvSpPr>
        <p:spPr>
          <a:xfrm>
            <a:off x="864037" y="6288881"/>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1054418" y="6381393"/>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1666280" y="628888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Réseaux câblés</a:t>
            </a:r>
            <a:endParaRPr lang="en-US" sz="2400" dirty="0"/>
          </a:p>
        </p:txBody>
      </p:sp>
      <p:sp>
        <p:nvSpPr>
          <p:cNvPr id="7" name="Text 4"/>
          <p:cNvSpPr/>
          <p:nvPr/>
        </p:nvSpPr>
        <p:spPr>
          <a:xfrm>
            <a:off x="1666280" y="6822758"/>
            <a:ext cx="5525572"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Réseaux câblés (DOCSIS)</a:t>
            </a:r>
            <a:endParaRPr lang="en-US" sz="1900" dirty="0"/>
          </a:p>
        </p:txBody>
      </p:sp>
      <p:sp>
        <p:nvSpPr>
          <p:cNvPr id="8" name="Shape 5"/>
          <p:cNvSpPr/>
          <p:nvPr/>
        </p:nvSpPr>
        <p:spPr>
          <a:xfrm>
            <a:off x="7438668" y="6288881"/>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7604165" y="6381393"/>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8240911" y="628888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Accès sans fil</a:t>
            </a:r>
            <a:endParaRPr lang="en-US" sz="2400" dirty="0"/>
          </a:p>
        </p:txBody>
      </p:sp>
      <p:sp>
        <p:nvSpPr>
          <p:cNvPr id="11" name="Text 8"/>
          <p:cNvSpPr/>
          <p:nvPr/>
        </p:nvSpPr>
        <p:spPr>
          <a:xfrm>
            <a:off x="8240911" y="6822758"/>
            <a:ext cx="5525572"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Accès sans fil (WiMAX, LTE, 5G)</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286131"/>
            <a:ext cx="10159722" cy="771525"/>
          </a:xfrm>
          <a:prstGeom prst="rect">
            <a:avLst/>
          </a:prstGeom>
          <a:noFill/>
          <a:ln/>
        </p:spPr>
        <p:txBody>
          <a:bodyPr wrap="non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5 : Réseaux de transport</a:t>
            </a:r>
            <a:endParaRPr lang="en-US" sz="4850" dirty="0"/>
          </a:p>
        </p:txBody>
      </p:sp>
      <p:sp>
        <p:nvSpPr>
          <p:cNvPr id="4" name="Shape 1"/>
          <p:cNvSpPr/>
          <p:nvPr/>
        </p:nvSpPr>
        <p:spPr>
          <a:xfrm>
            <a:off x="864037" y="5705594"/>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1054418" y="5798106"/>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1666280" y="570559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SDH</a:t>
            </a:r>
            <a:endParaRPr lang="en-US" sz="2400" dirty="0"/>
          </a:p>
        </p:txBody>
      </p:sp>
      <p:sp>
        <p:nvSpPr>
          <p:cNvPr id="7" name="Text 4"/>
          <p:cNvSpPr/>
          <p:nvPr/>
        </p:nvSpPr>
        <p:spPr>
          <a:xfrm>
            <a:off x="1666280" y="6239470"/>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SDH (Synchronous Digital Hierarchy)</a:t>
            </a:r>
            <a:endParaRPr lang="en-US" sz="1900" dirty="0"/>
          </a:p>
        </p:txBody>
      </p:sp>
      <p:sp>
        <p:nvSpPr>
          <p:cNvPr id="8" name="Shape 5"/>
          <p:cNvSpPr/>
          <p:nvPr/>
        </p:nvSpPr>
        <p:spPr>
          <a:xfrm>
            <a:off x="5247084" y="5705594"/>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5412581" y="5798106"/>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6049328" y="570559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SONET</a:t>
            </a:r>
            <a:endParaRPr lang="en-US" sz="2400" dirty="0"/>
          </a:p>
        </p:txBody>
      </p:sp>
      <p:sp>
        <p:nvSpPr>
          <p:cNvPr id="11" name="Text 8"/>
          <p:cNvSpPr/>
          <p:nvPr/>
        </p:nvSpPr>
        <p:spPr>
          <a:xfrm>
            <a:off x="6049328" y="6239470"/>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SONET (Synchronous Optical Network)</a:t>
            </a:r>
            <a:endParaRPr lang="en-US" sz="1900" dirty="0"/>
          </a:p>
        </p:txBody>
      </p:sp>
      <p:sp>
        <p:nvSpPr>
          <p:cNvPr id="12" name="Shape 9"/>
          <p:cNvSpPr/>
          <p:nvPr/>
        </p:nvSpPr>
        <p:spPr>
          <a:xfrm>
            <a:off x="9630132" y="5705594"/>
            <a:ext cx="555427" cy="555427"/>
          </a:xfrm>
          <a:prstGeom prst="roundRect">
            <a:avLst>
              <a:gd name="adj" fmla="val 6668"/>
            </a:avLst>
          </a:prstGeom>
          <a:solidFill>
            <a:srgbClr val="EEE8DD"/>
          </a:solidFill>
          <a:ln/>
        </p:spPr>
        <p:txBody>
          <a:bodyPr/>
          <a:lstStyle/>
          <a:p>
            <a:endParaRPr lang="fr-GN"/>
          </a:p>
        </p:txBody>
      </p:sp>
      <p:sp>
        <p:nvSpPr>
          <p:cNvPr id="13" name="Text 10"/>
          <p:cNvSpPr/>
          <p:nvPr/>
        </p:nvSpPr>
        <p:spPr>
          <a:xfrm>
            <a:off x="9796224" y="5798106"/>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10432375" y="570559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OTN</a:t>
            </a:r>
            <a:endParaRPr lang="en-US" sz="2400" dirty="0"/>
          </a:p>
        </p:txBody>
      </p:sp>
      <p:sp>
        <p:nvSpPr>
          <p:cNvPr id="15" name="Text 12"/>
          <p:cNvSpPr/>
          <p:nvPr/>
        </p:nvSpPr>
        <p:spPr>
          <a:xfrm>
            <a:off x="10432375" y="6239470"/>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OTN (Optical Transport Network)</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2571" y="982623"/>
            <a:ext cx="7551658" cy="2132767"/>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Chapitre 6 : Technologies de commutation et de routage avancées</a:t>
            </a:r>
            <a:endParaRPr lang="en-US" sz="4450" dirty="0"/>
          </a:p>
        </p:txBody>
      </p:sp>
      <p:sp>
        <p:nvSpPr>
          <p:cNvPr id="4" name="Shape 1"/>
          <p:cNvSpPr/>
          <p:nvPr/>
        </p:nvSpPr>
        <p:spPr>
          <a:xfrm>
            <a:off x="6282571" y="3712488"/>
            <a:ext cx="511850" cy="511850"/>
          </a:xfrm>
          <a:prstGeom prst="roundRect">
            <a:avLst>
              <a:gd name="adj" fmla="val 6667"/>
            </a:avLst>
          </a:prstGeom>
          <a:solidFill>
            <a:srgbClr val="EEE8DD"/>
          </a:solidFill>
          <a:ln/>
        </p:spPr>
        <p:txBody>
          <a:bodyPr/>
          <a:lstStyle/>
          <a:p>
            <a:endParaRPr lang="fr-GN"/>
          </a:p>
        </p:txBody>
      </p:sp>
      <p:sp>
        <p:nvSpPr>
          <p:cNvPr id="5" name="Text 2"/>
          <p:cNvSpPr/>
          <p:nvPr/>
        </p:nvSpPr>
        <p:spPr>
          <a:xfrm>
            <a:off x="6457950" y="3797737"/>
            <a:ext cx="160973" cy="341233"/>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7021830" y="3712488"/>
            <a:ext cx="2843808" cy="355521"/>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ATM</a:t>
            </a:r>
            <a:endParaRPr lang="en-US" sz="2200" dirty="0"/>
          </a:p>
        </p:txBody>
      </p:sp>
      <p:sp>
        <p:nvSpPr>
          <p:cNvPr id="7" name="Text 4"/>
          <p:cNvSpPr/>
          <p:nvPr/>
        </p:nvSpPr>
        <p:spPr>
          <a:xfrm>
            <a:off x="7021830" y="4204454"/>
            <a:ext cx="6812399" cy="363974"/>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ATM (Asynchronous Transfer Mode)</a:t>
            </a:r>
            <a:endParaRPr lang="en-US" sz="1750" dirty="0"/>
          </a:p>
        </p:txBody>
      </p:sp>
      <p:sp>
        <p:nvSpPr>
          <p:cNvPr id="8" name="Shape 5"/>
          <p:cNvSpPr/>
          <p:nvPr/>
        </p:nvSpPr>
        <p:spPr>
          <a:xfrm>
            <a:off x="6282571" y="5051703"/>
            <a:ext cx="511850" cy="511850"/>
          </a:xfrm>
          <a:prstGeom prst="roundRect">
            <a:avLst>
              <a:gd name="adj" fmla="val 6667"/>
            </a:avLst>
          </a:prstGeom>
          <a:solidFill>
            <a:srgbClr val="EEE8DD"/>
          </a:solidFill>
          <a:ln/>
        </p:spPr>
        <p:txBody>
          <a:bodyPr/>
          <a:lstStyle/>
          <a:p>
            <a:endParaRPr lang="fr-GN"/>
          </a:p>
        </p:txBody>
      </p:sp>
      <p:sp>
        <p:nvSpPr>
          <p:cNvPr id="9" name="Text 6"/>
          <p:cNvSpPr/>
          <p:nvPr/>
        </p:nvSpPr>
        <p:spPr>
          <a:xfrm>
            <a:off x="6435090" y="5136952"/>
            <a:ext cx="206812" cy="341233"/>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7021830" y="5051703"/>
            <a:ext cx="2843808" cy="355521"/>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MPLS</a:t>
            </a:r>
            <a:endParaRPr lang="en-US" sz="2200" dirty="0"/>
          </a:p>
        </p:txBody>
      </p:sp>
      <p:sp>
        <p:nvSpPr>
          <p:cNvPr id="11" name="Text 8"/>
          <p:cNvSpPr/>
          <p:nvPr/>
        </p:nvSpPr>
        <p:spPr>
          <a:xfrm>
            <a:off x="7021830" y="5543669"/>
            <a:ext cx="6812399" cy="363974"/>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MPLS (Multiprotocol Label Switching)</a:t>
            </a:r>
            <a:endParaRPr lang="en-US" sz="1750" dirty="0"/>
          </a:p>
        </p:txBody>
      </p:sp>
      <p:sp>
        <p:nvSpPr>
          <p:cNvPr id="12" name="Shape 9"/>
          <p:cNvSpPr/>
          <p:nvPr/>
        </p:nvSpPr>
        <p:spPr>
          <a:xfrm>
            <a:off x="6282571" y="6390918"/>
            <a:ext cx="511850" cy="511850"/>
          </a:xfrm>
          <a:prstGeom prst="roundRect">
            <a:avLst>
              <a:gd name="adj" fmla="val 6667"/>
            </a:avLst>
          </a:prstGeom>
          <a:solidFill>
            <a:srgbClr val="EEE8DD"/>
          </a:solidFill>
          <a:ln/>
        </p:spPr>
        <p:txBody>
          <a:bodyPr/>
          <a:lstStyle/>
          <a:p>
            <a:endParaRPr lang="fr-GN"/>
          </a:p>
        </p:txBody>
      </p:sp>
      <p:sp>
        <p:nvSpPr>
          <p:cNvPr id="13" name="Text 10"/>
          <p:cNvSpPr/>
          <p:nvPr/>
        </p:nvSpPr>
        <p:spPr>
          <a:xfrm>
            <a:off x="6435685" y="6476167"/>
            <a:ext cx="205621" cy="341233"/>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4" name="Text 11"/>
          <p:cNvSpPr/>
          <p:nvPr/>
        </p:nvSpPr>
        <p:spPr>
          <a:xfrm>
            <a:off x="7021830" y="6390918"/>
            <a:ext cx="2843808" cy="355521"/>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SDN</a:t>
            </a:r>
            <a:endParaRPr lang="en-US" sz="2200" dirty="0"/>
          </a:p>
        </p:txBody>
      </p:sp>
      <p:sp>
        <p:nvSpPr>
          <p:cNvPr id="15" name="Text 12"/>
          <p:cNvSpPr/>
          <p:nvPr/>
        </p:nvSpPr>
        <p:spPr>
          <a:xfrm>
            <a:off x="7021830" y="6882884"/>
            <a:ext cx="6812399" cy="363974"/>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SDN (Software-Defined Networking)</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828086"/>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7 : Qualité de service (QoS) (Partie 1)</a:t>
            </a:r>
            <a:endParaRPr lang="en-US" sz="4850" dirty="0"/>
          </a:p>
        </p:txBody>
      </p:sp>
      <p:sp>
        <p:nvSpPr>
          <p:cNvPr id="4" name="Shape 1"/>
          <p:cNvSpPr/>
          <p:nvPr/>
        </p:nvSpPr>
        <p:spPr>
          <a:xfrm>
            <a:off x="6350437" y="4019074"/>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6540818" y="4111585"/>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7152680" y="401907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Paramètres de QoS</a:t>
            </a:r>
            <a:endParaRPr lang="en-US" sz="2400" dirty="0"/>
          </a:p>
        </p:txBody>
      </p:sp>
      <p:sp>
        <p:nvSpPr>
          <p:cNvPr id="7" name="Text 4"/>
          <p:cNvSpPr/>
          <p:nvPr/>
        </p:nvSpPr>
        <p:spPr>
          <a:xfrm>
            <a:off x="7152680" y="4552950"/>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Paramètres de QoS (débit, latence, gigue, taux de perte)</a:t>
            </a:r>
            <a:endParaRPr lang="en-US" sz="1900" dirty="0"/>
          </a:p>
        </p:txBody>
      </p:sp>
      <p:sp>
        <p:nvSpPr>
          <p:cNvPr id="8" name="Shape 5"/>
          <p:cNvSpPr/>
          <p:nvPr/>
        </p:nvSpPr>
        <p:spPr>
          <a:xfrm>
            <a:off x="6350437" y="5472470"/>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6515933" y="5564981"/>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7152680" y="5472470"/>
            <a:ext cx="3505319"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Mécanismes de gestion</a:t>
            </a:r>
            <a:endParaRPr lang="en-US" sz="2400" dirty="0"/>
          </a:p>
        </p:txBody>
      </p:sp>
      <p:sp>
        <p:nvSpPr>
          <p:cNvPr id="11" name="Text 8"/>
          <p:cNvSpPr/>
          <p:nvPr/>
        </p:nvSpPr>
        <p:spPr>
          <a:xfrm>
            <a:off x="7152680" y="6006346"/>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Mécanismes de gestion de la QoS</a:t>
            </a:r>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554843"/>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7 : Qualité de service (QoS) (Partie 2)</a:t>
            </a:r>
            <a:endParaRPr lang="en-US" sz="4850" dirty="0"/>
          </a:p>
        </p:txBody>
      </p:sp>
      <p:sp>
        <p:nvSpPr>
          <p:cNvPr id="4" name="Shape 1"/>
          <p:cNvSpPr/>
          <p:nvPr/>
        </p:nvSpPr>
        <p:spPr>
          <a:xfrm>
            <a:off x="6350437" y="4745831"/>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6540818" y="4838343"/>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7152680" y="4745831"/>
            <a:ext cx="4054912"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Différenciation de services</a:t>
            </a:r>
            <a:endParaRPr lang="en-US" sz="2400" dirty="0"/>
          </a:p>
        </p:txBody>
      </p:sp>
      <p:sp>
        <p:nvSpPr>
          <p:cNvPr id="7" name="Text 4"/>
          <p:cNvSpPr/>
          <p:nvPr/>
        </p:nvSpPr>
        <p:spPr>
          <a:xfrm>
            <a:off x="7152680" y="5279708"/>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Différenciation de services (DiffServ)</a:t>
            </a:r>
            <a:endParaRPr lang="en-US" sz="1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101447"/>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8 : Sécurité des réseaux haut débit</a:t>
            </a:r>
            <a:endParaRPr lang="en-US" sz="4850" dirty="0"/>
          </a:p>
        </p:txBody>
      </p:sp>
      <p:sp>
        <p:nvSpPr>
          <p:cNvPr id="4" name="Shape 1"/>
          <p:cNvSpPr/>
          <p:nvPr/>
        </p:nvSpPr>
        <p:spPr>
          <a:xfrm>
            <a:off x="6350437" y="3292435"/>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6540818" y="3384947"/>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7152680" y="3292435"/>
            <a:ext cx="3870484"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Menaces et vulnérabilités</a:t>
            </a:r>
            <a:endParaRPr lang="en-US" sz="2400" dirty="0"/>
          </a:p>
        </p:txBody>
      </p:sp>
      <p:sp>
        <p:nvSpPr>
          <p:cNvPr id="7" name="Text 4"/>
          <p:cNvSpPr/>
          <p:nvPr/>
        </p:nvSpPr>
        <p:spPr>
          <a:xfrm>
            <a:off x="7152680" y="3826312"/>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Menaces et vulnérabilités</a:t>
            </a:r>
            <a:endParaRPr lang="en-US" sz="1900" dirty="0"/>
          </a:p>
        </p:txBody>
      </p:sp>
      <p:sp>
        <p:nvSpPr>
          <p:cNvPr id="8" name="Shape 5"/>
          <p:cNvSpPr/>
          <p:nvPr/>
        </p:nvSpPr>
        <p:spPr>
          <a:xfrm>
            <a:off x="6350437" y="4745831"/>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6515933" y="4838343"/>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7152680" y="4745831"/>
            <a:ext cx="4403527"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Techniques de cryptographie</a:t>
            </a:r>
            <a:endParaRPr lang="en-US" sz="2400" dirty="0"/>
          </a:p>
        </p:txBody>
      </p:sp>
      <p:sp>
        <p:nvSpPr>
          <p:cNvPr id="11" name="Text 8"/>
          <p:cNvSpPr/>
          <p:nvPr/>
        </p:nvSpPr>
        <p:spPr>
          <a:xfrm>
            <a:off x="7152680" y="5279708"/>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Techniques de cryptographie</a:t>
            </a:r>
            <a:endParaRPr lang="en-US" sz="1900" dirty="0"/>
          </a:p>
        </p:txBody>
      </p:sp>
      <p:sp>
        <p:nvSpPr>
          <p:cNvPr id="12" name="Shape 9"/>
          <p:cNvSpPr/>
          <p:nvPr/>
        </p:nvSpPr>
        <p:spPr>
          <a:xfrm>
            <a:off x="6350437" y="6199227"/>
            <a:ext cx="555427" cy="555427"/>
          </a:xfrm>
          <a:prstGeom prst="roundRect">
            <a:avLst>
              <a:gd name="adj" fmla="val 6668"/>
            </a:avLst>
          </a:prstGeom>
          <a:solidFill>
            <a:srgbClr val="EEE8DD"/>
          </a:solidFill>
          <a:ln/>
        </p:spPr>
        <p:txBody>
          <a:bodyPr/>
          <a:lstStyle/>
          <a:p>
            <a:endParaRPr lang="fr-GN"/>
          </a:p>
        </p:txBody>
      </p:sp>
      <p:sp>
        <p:nvSpPr>
          <p:cNvPr id="13" name="Text 10"/>
          <p:cNvSpPr/>
          <p:nvPr/>
        </p:nvSpPr>
        <p:spPr>
          <a:xfrm>
            <a:off x="6516529" y="6291739"/>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7152680" y="619922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VPN</a:t>
            </a:r>
            <a:endParaRPr lang="en-US" sz="2400" dirty="0"/>
          </a:p>
        </p:txBody>
      </p:sp>
      <p:sp>
        <p:nvSpPr>
          <p:cNvPr id="15" name="Text 12"/>
          <p:cNvSpPr/>
          <p:nvPr/>
        </p:nvSpPr>
        <p:spPr>
          <a:xfrm>
            <a:off x="7152680" y="6733103"/>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VPN (Virtual Private Networks)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54643"/>
            <a:ext cx="9051012" cy="771525"/>
          </a:xfrm>
          <a:prstGeom prst="rect">
            <a:avLst/>
          </a:prstGeom>
          <a:noFill/>
          <a:ln/>
        </p:spPr>
        <p:txBody>
          <a:bodyPr wrap="non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Informations sur l'enseignant</a:t>
            </a:r>
            <a:endParaRPr lang="en-US" sz="4850" dirty="0"/>
          </a:p>
        </p:txBody>
      </p:sp>
      <p:sp>
        <p:nvSpPr>
          <p:cNvPr id="3" name="Shape 1"/>
          <p:cNvSpPr/>
          <p:nvPr/>
        </p:nvSpPr>
        <p:spPr>
          <a:xfrm>
            <a:off x="864037" y="2374106"/>
            <a:ext cx="555427" cy="555427"/>
          </a:xfrm>
          <a:prstGeom prst="roundRect">
            <a:avLst>
              <a:gd name="adj" fmla="val 6668"/>
            </a:avLst>
          </a:prstGeom>
          <a:solidFill>
            <a:srgbClr val="EEE8DD"/>
          </a:solidFill>
          <a:ln/>
        </p:spPr>
        <p:txBody>
          <a:bodyPr/>
          <a:lstStyle/>
          <a:p>
            <a:endParaRPr lang="fr-GN"/>
          </a:p>
        </p:txBody>
      </p:sp>
      <p:sp>
        <p:nvSpPr>
          <p:cNvPr id="4" name="Text 2"/>
          <p:cNvSpPr/>
          <p:nvPr/>
        </p:nvSpPr>
        <p:spPr>
          <a:xfrm>
            <a:off x="1054418" y="2466618"/>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5" name="Text 3"/>
          <p:cNvSpPr/>
          <p:nvPr/>
        </p:nvSpPr>
        <p:spPr>
          <a:xfrm>
            <a:off x="1666280" y="237410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Dr Amara CAMARA</a:t>
            </a:r>
            <a:endParaRPr lang="en-US" sz="2400" dirty="0"/>
          </a:p>
        </p:txBody>
      </p:sp>
      <p:sp>
        <p:nvSpPr>
          <p:cNvPr id="6" name="Text 4"/>
          <p:cNvSpPr/>
          <p:nvPr/>
        </p:nvSpPr>
        <p:spPr>
          <a:xfrm>
            <a:off x="1666280" y="2907983"/>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Enseignant du cours Réseau haut débit</a:t>
            </a:r>
            <a:endParaRPr lang="en-US" sz="1900" dirty="0"/>
          </a:p>
        </p:txBody>
      </p:sp>
      <p:sp>
        <p:nvSpPr>
          <p:cNvPr id="7" name="Shape 5"/>
          <p:cNvSpPr/>
          <p:nvPr/>
        </p:nvSpPr>
        <p:spPr>
          <a:xfrm>
            <a:off x="5247084" y="2374106"/>
            <a:ext cx="555427" cy="555427"/>
          </a:xfrm>
          <a:prstGeom prst="roundRect">
            <a:avLst>
              <a:gd name="adj" fmla="val 6668"/>
            </a:avLst>
          </a:prstGeom>
          <a:solidFill>
            <a:srgbClr val="EEE8DD"/>
          </a:solidFill>
          <a:ln/>
        </p:spPr>
        <p:txBody>
          <a:bodyPr/>
          <a:lstStyle/>
          <a:p>
            <a:endParaRPr lang="fr-GN"/>
          </a:p>
        </p:txBody>
      </p:sp>
      <p:sp>
        <p:nvSpPr>
          <p:cNvPr id="8" name="Text 6"/>
          <p:cNvSpPr/>
          <p:nvPr/>
        </p:nvSpPr>
        <p:spPr>
          <a:xfrm>
            <a:off x="5412581" y="2466618"/>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9" name="Text 7"/>
          <p:cNvSpPr/>
          <p:nvPr/>
        </p:nvSpPr>
        <p:spPr>
          <a:xfrm>
            <a:off x="6049328" y="2374106"/>
            <a:ext cx="3199447"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Directeur du RISTEL</a:t>
            </a:r>
            <a:endParaRPr lang="en-US" sz="2400" dirty="0"/>
          </a:p>
        </p:txBody>
      </p:sp>
      <p:sp>
        <p:nvSpPr>
          <p:cNvPr id="10" name="Text 8"/>
          <p:cNvSpPr/>
          <p:nvPr/>
        </p:nvSpPr>
        <p:spPr>
          <a:xfrm>
            <a:off x="6049328" y="2907983"/>
            <a:ext cx="3333988" cy="2370296"/>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Réseau d'Information Scientifique et de Télécommunication du ministère de l'Enseignement Supérieur, de la recherche Scientifique et de l'Innovation</a:t>
            </a:r>
            <a:endParaRPr lang="en-US" sz="1900" dirty="0"/>
          </a:p>
        </p:txBody>
      </p:sp>
      <p:sp>
        <p:nvSpPr>
          <p:cNvPr id="11" name="Shape 9"/>
          <p:cNvSpPr/>
          <p:nvPr/>
        </p:nvSpPr>
        <p:spPr>
          <a:xfrm>
            <a:off x="9630132" y="2374106"/>
            <a:ext cx="555427" cy="555427"/>
          </a:xfrm>
          <a:prstGeom prst="roundRect">
            <a:avLst>
              <a:gd name="adj" fmla="val 6668"/>
            </a:avLst>
          </a:prstGeom>
          <a:solidFill>
            <a:srgbClr val="EEE8DD"/>
          </a:solidFill>
          <a:ln/>
        </p:spPr>
        <p:txBody>
          <a:bodyPr/>
          <a:lstStyle/>
          <a:p>
            <a:endParaRPr lang="fr-GN"/>
          </a:p>
        </p:txBody>
      </p:sp>
      <p:sp>
        <p:nvSpPr>
          <p:cNvPr id="12" name="Text 10"/>
          <p:cNvSpPr/>
          <p:nvPr/>
        </p:nvSpPr>
        <p:spPr>
          <a:xfrm>
            <a:off x="9796224" y="2466618"/>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3" name="Text 11"/>
          <p:cNvSpPr/>
          <p:nvPr/>
        </p:nvSpPr>
        <p:spPr>
          <a:xfrm>
            <a:off x="10432375" y="2374106"/>
            <a:ext cx="3333988" cy="1157288"/>
          </a:xfrm>
          <a:prstGeom prst="rect">
            <a:avLst/>
          </a:prstGeom>
          <a:noFill/>
          <a:ln/>
        </p:spPr>
        <p:txBody>
          <a:bodyPr wrap="squar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Chargé du développement numérique</a:t>
            </a:r>
            <a:endParaRPr lang="en-US" sz="2400" dirty="0"/>
          </a:p>
        </p:txBody>
      </p:sp>
      <p:sp>
        <p:nvSpPr>
          <p:cNvPr id="14" name="Text 12"/>
          <p:cNvSpPr/>
          <p:nvPr/>
        </p:nvSpPr>
        <p:spPr>
          <a:xfrm>
            <a:off x="10432375" y="3679508"/>
            <a:ext cx="3333988" cy="1580198"/>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À l'ANAQ (Autorité Nationale d'Assurance Qualité dans l'Enseignement la Formation et la Recherche)</a:t>
            </a:r>
            <a:endParaRPr lang="en-US" sz="1900" dirty="0"/>
          </a:p>
        </p:txBody>
      </p:sp>
      <p:sp>
        <p:nvSpPr>
          <p:cNvPr id="15" name="Shape 13"/>
          <p:cNvSpPr/>
          <p:nvPr/>
        </p:nvSpPr>
        <p:spPr>
          <a:xfrm>
            <a:off x="864037" y="5802749"/>
            <a:ext cx="555427" cy="555427"/>
          </a:xfrm>
          <a:prstGeom prst="roundRect">
            <a:avLst>
              <a:gd name="adj" fmla="val 6668"/>
            </a:avLst>
          </a:prstGeom>
          <a:solidFill>
            <a:srgbClr val="EEE8DD"/>
          </a:solidFill>
          <a:ln/>
        </p:spPr>
        <p:txBody>
          <a:bodyPr/>
          <a:lstStyle/>
          <a:p>
            <a:endParaRPr lang="fr-GN"/>
          </a:p>
        </p:txBody>
      </p:sp>
      <p:sp>
        <p:nvSpPr>
          <p:cNvPr id="16" name="Text 14"/>
          <p:cNvSpPr/>
          <p:nvPr/>
        </p:nvSpPr>
        <p:spPr>
          <a:xfrm>
            <a:off x="1026200" y="5895261"/>
            <a:ext cx="230981"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4</a:t>
            </a:r>
            <a:endParaRPr lang="en-US" sz="2900" dirty="0"/>
          </a:p>
        </p:txBody>
      </p:sp>
      <p:sp>
        <p:nvSpPr>
          <p:cNvPr id="17" name="Text 15"/>
          <p:cNvSpPr/>
          <p:nvPr/>
        </p:nvSpPr>
        <p:spPr>
          <a:xfrm>
            <a:off x="1666280" y="580274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Contact</a:t>
            </a:r>
            <a:endParaRPr lang="en-US" sz="2400" dirty="0"/>
          </a:p>
        </p:txBody>
      </p:sp>
      <p:sp>
        <p:nvSpPr>
          <p:cNvPr id="18" name="Text 16"/>
          <p:cNvSpPr/>
          <p:nvPr/>
        </p:nvSpPr>
        <p:spPr>
          <a:xfrm>
            <a:off x="1666280" y="6336625"/>
            <a:ext cx="121000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Tel : 628777474</a:t>
            </a:r>
            <a:endParaRPr lang="en-US" sz="1900" dirty="0"/>
          </a:p>
        </p:txBody>
      </p:sp>
      <p:sp>
        <p:nvSpPr>
          <p:cNvPr id="19" name="Text 17"/>
          <p:cNvSpPr/>
          <p:nvPr/>
        </p:nvSpPr>
        <p:spPr>
          <a:xfrm>
            <a:off x="1666280" y="6879788"/>
            <a:ext cx="121000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E-mail : amaramacenta@ristel.edu.gn</a:t>
            </a:r>
            <a:endParaRPr lang="en-US" sz="19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15685"/>
            <a:ext cx="7415927" cy="2314575"/>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9 : Réseaux métropolitains et réseaux d'entreprise</a:t>
            </a:r>
            <a:endParaRPr lang="en-US" sz="4850" dirty="0"/>
          </a:p>
        </p:txBody>
      </p:sp>
      <p:sp>
        <p:nvSpPr>
          <p:cNvPr id="4" name="Shape 1"/>
          <p:cNvSpPr/>
          <p:nvPr/>
        </p:nvSpPr>
        <p:spPr>
          <a:xfrm>
            <a:off x="6350437" y="3678198"/>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6540818" y="3770709"/>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7152680" y="367819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Architectures MAN</a:t>
            </a:r>
            <a:endParaRPr lang="en-US" sz="2400" dirty="0"/>
          </a:p>
        </p:txBody>
      </p:sp>
      <p:sp>
        <p:nvSpPr>
          <p:cNvPr id="7" name="Text 4"/>
          <p:cNvSpPr/>
          <p:nvPr/>
        </p:nvSpPr>
        <p:spPr>
          <a:xfrm>
            <a:off x="7152680" y="4212074"/>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Architectures MAN (Metropolitan Area Network)</a:t>
            </a:r>
            <a:endParaRPr lang="en-US" sz="1900" dirty="0"/>
          </a:p>
        </p:txBody>
      </p:sp>
      <p:sp>
        <p:nvSpPr>
          <p:cNvPr id="8" name="Shape 5"/>
          <p:cNvSpPr/>
          <p:nvPr/>
        </p:nvSpPr>
        <p:spPr>
          <a:xfrm>
            <a:off x="6350437" y="5131594"/>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6515933" y="5224105"/>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7152680" y="5131594"/>
            <a:ext cx="352937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Ethernet métropolitain</a:t>
            </a:r>
            <a:endParaRPr lang="en-US" sz="2400" dirty="0"/>
          </a:p>
        </p:txBody>
      </p:sp>
      <p:sp>
        <p:nvSpPr>
          <p:cNvPr id="11" name="Text 8"/>
          <p:cNvSpPr/>
          <p:nvPr/>
        </p:nvSpPr>
        <p:spPr>
          <a:xfrm>
            <a:off x="7152680" y="5665470"/>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Ethernet métropolitain</a:t>
            </a:r>
            <a:endParaRPr lang="en-US" sz="1900" dirty="0"/>
          </a:p>
        </p:txBody>
      </p:sp>
      <p:sp>
        <p:nvSpPr>
          <p:cNvPr id="12" name="Shape 9"/>
          <p:cNvSpPr/>
          <p:nvPr/>
        </p:nvSpPr>
        <p:spPr>
          <a:xfrm>
            <a:off x="6350437" y="6584990"/>
            <a:ext cx="555427" cy="555427"/>
          </a:xfrm>
          <a:prstGeom prst="roundRect">
            <a:avLst>
              <a:gd name="adj" fmla="val 6668"/>
            </a:avLst>
          </a:prstGeom>
          <a:solidFill>
            <a:srgbClr val="EEE8DD"/>
          </a:solidFill>
          <a:ln/>
        </p:spPr>
        <p:txBody>
          <a:bodyPr/>
          <a:lstStyle/>
          <a:p>
            <a:endParaRPr lang="fr-GN"/>
          </a:p>
        </p:txBody>
      </p:sp>
      <p:sp>
        <p:nvSpPr>
          <p:cNvPr id="13" name="Text 10"/>
          <p:cNvSpPr/>
          <p:nvPr/>
        </p:nvSpPr>
        <p:spPr>
          <a:xfrm>
            <a:off x="6516529" y="6677501"/>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7152680" y="65849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VPLS</a:t>
            </a:r>
            <a:endParaRPr lang="en-US" sz="2400" dirty="0"/>
          </a:p>
        </p:txBody>
      </p:sp>
      <p:sp>
        <p:nvSpPr>
          <p:cNvPr id="15" name="Text 12"/>
          <p:cNvSpPr/>
          <p:nvPr/>
        </p:nvSpPr>
        <p:spPr>
          <a:xfrm>
            <a:off x="7152680" y="7118866"/>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VPLS (Virtual Private LAN Service)</a:t>
            </a:r>
            <a:endParaRPr lang="en-US" sz="1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715685"/>
            <a:ext cx="7415927" cy="2314575"/>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10 : Convergence des réseaux</a:t>
            </a:r>
            <a:endParaRPr lang="en-US" sz="4850" dirty="0"/>
          </a:p>
        </p:txBody>
      </p:sp>
      <p:sp>
        <p:nvSpPr>
          <p:cNvPr id="4" name="Shape 1"/>
          <p:cNvSpPr/>
          <p:nvPr/>
        </p:nvSpPr>
        <p:spPr>
          <a:xfrm>
            <a:off x="6350437" y="3678198"/>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6540818" y="3770709"/>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7152680" y="3678198"/>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VoIP</a:t>
            </a:r>
            <a:endParaRPr lang="en-US" sz="2400" dirty="0"/>
          </a:p>
        </p:txBody>
      </p:sp>
      <p:sp>
        <p:nvSpPr>
          <p:cNvPr id="7" name="Text 4"/>
          <p:cNvSpPr/>
          <p:nvPr/>
        </p:nvSpPr>
        <p:spPr>
          <a:xfrm>
            <a:off x="7152680" y="4212074"/>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VoIP (Voice over IP)</a:t>
            </a:r>
            <a:endParaRPr lang="en-US" sz="1900" dirty="0"/>
          </a:p>
        </p:txBody>
      </p:sp>
      <p:sp>
        <p:nvSpPr>
          <p:cNvPr id="8" name="Shape 5"/>
          <p:cNvSpPr/>
          <p:nvPr/>
        </p:nvSpPr>
        <p:spPr>
          <a:xfrm>
            <a:off x="6350437" y="5131594"/>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6515933" y="5224105"/>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7152680" y="513159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IPTV et streaming</a:t>
            </a:r>
            <a:endParaRPr lang="en-US" sz="2400" dirty="0"/>
          </a:p>
        </p:txBody>
      </p:sp>
      <p:sp>
        <p:nvSpPr>
          <p:cNvPr id="11" name="Text 8"/>
          <p:cNvSpPr/>
          <p:nvPr/>
        </p:nvSpPr>
        <p:spPr>
          <a:xfrm>
            <a:off x="7152680" y="5665470"/>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IPTV et streaming vidéo</a:t>
            </a:r>
            <a:endParaRPr lang="en-US" sz="1900" dirty="0"/>
          </a:p>
        </p:txBody>
      </p:sp>
      <p:sp>
        <p:nvSpPr>
          <p:cNvPr id="12" name="Shape 9"/>
          <p:cNvSpPr/>
          <p:nvPr/>
        </p:nvSpPr>
        <p:spPr>
          <a:xfrm>
            <a:off x="6350437" y="6584990"/>
            <a:ext cx="555427" cy="555427"/>
          </a:xfrm>
          <a:prstGeom prst="roundRect">
            <a:avLst>
              <a:gd name="adj" fmla="val 6668"/>
            </a:avLst>
          </a:prstGeom>
          <a:solidFill>
            <a:srgbClr val="EEE8DD"/>
          </a:solidFill>
          <a:ln/>
        </p:spPr>
        <p:txBody>
          <a:bodyPr/>
          <a:lstStyle/>
          <a:p>
            <a:endParaRPr lang="fr-GN"/>
          </a:p>
        </p:txBody>
      </p:sp>
      <p:sp>
        <p:nvSpPr>
          <p:cNvPr id="13" name="Text 10"/>
          <p:cNvSpPr/>
          <p:nvPr/>
        </p:nvSpPr>
        <p:spPr>
          <a:xfrm>
            <a:off x="6516529" y="6677501"/>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7152680" y="658499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IoT</a:t>
            </a:r>
            <a:endParaRPr lang="en-US" sz="2400" dirty="0"/>
          </a:p>
        </p:txBody>
      </p:sp>
      <p:sp>
        <p:nvSpPr>
          <p:cNvPr id="15" name="Text 12"/>
          <p:cNvSpPr/>
          <p:nvPr/>
        </p:nvSpPr>
        <p:spPr>
          <a:xfrm>
            <a:off x="7152680" y="7118866"/>
            <a:ext cx="6613684"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IoT (Internet of Things) et réseaux haut débit</a:t>
            </a:r>
            <a:endParaRPr lang="en-US" sz="1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900368"/>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11 : Gestion et supervision des réseaux haut débit</a:t>
            </a:r>
            <a:endParaRPr lang="en-US" sz="4850" dirty="0"/>
          </a:p>
        </p:txBody>
      </p:sp>
      <p:sp>
        <p:nvSpPr>
          <p:cNvPr id="4" name="Shape 1"/>
          <p:cNvSpPr/>
          <p:nvPr/>
        </p:nvSpPr>
        <p:spPr>
          <a:xfrm>
            <a:off x="864037" y="6091357"/>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1054418" y="6183868"/>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1666280" y="6091357"/>
            <a:ext cx="3234571"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Protocoles de gestion</a:t>
            </a:r>
            <a:endParaRPr lang="en-US" sz="2400" dirty="0"/>
          </a:p>
        </p:txBody>
      </p:sp>
      <p:sp>
        <p:nvSpPr>
          <p:cNvPr id="7" name="Text 4"/>
          <p:cNvSpPr/>
          <p:nvPr/>
        </p:nvSpPr>
        <p:spPr>
          <a:xfrm>
            <a:off x="1666280" y="6625233"/>
            <a:ext cx="3333988"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Protocoles de gestion (SNMP)</a:t>
            </a:r>
            <a:endParaRPr lang="en-US" sz="1900" dirty="0"/>
          </a:p>
        </p:txBody>
      </p:sp>
      <p:sp>
        <p:nvSpPr>
          <p:cNvPr id="8" name="Shape 5"/>
          <p:cNvSpPr/>
          <p:nvPr/>
        </p:nvSpPr>
        <p:spPr>
          <a:xfrm>
            <a:off x="5247084" y="6091357"/>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5412581" y="6183868"/>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6049328" y="6091357"/>
            <a:ext cx="3216354"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Outils de supervision</a:t>
            </a:r>
            <a:endParaRPr lang="en-US" sz="2400" dirty="0"/>
          </a:p>
        </p:txBody>
      </p:sp>
      <p:sp>
        <p:nvSpPr>
          <p:cNvPr id="11" name="Text 8"/>
          <p:cNvSpPr/>
          <p:nvPr/>
        </p:nvSpPr>
        <p:spPr>
          <a:xfrm>
            <a:off x="6049328" y="6625233"/>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Outils de supervision et de monitoring</a:t>
            </a:r>
            <a:endParaRPr lang="en-US" sz="1900" dirty="0"/>
          </a:p>
        </p:txBody>
      </p:sp>
      <p:sp>
        <p:nvSpPr>
          <p:cNvPr id="12" name="Shape 9"/>
          <p:cNvSpPr/>
          <p:nvPr/>
        </p:nvSpPr>
        <p:spPr>
          <a:xfrm>
            <a:off x="9630132" y="6091357"/>
            <a:ext cx="555427" cy="555427"/>
          </a:xfrm>
          <a:prstGeom prst="roundRect">
            <a:avLst>
              <a:gd name="adj" fmla="val 6668"/>
            </a:avLst>
          </a:prstGeom>
          <a:solidFill>
            <a:srgbClr val="EEE8DD"/>
          </a:solidFill>
          <a:ln/>
        </p:spPr>
        <p:txBody>
          <a:bodyPr/>
          <a:lstStyle/>
          <a:p>
            <a:endParaRPr lang="fr-GN"/>
          </a:p>
        </p:txBody>
      </p:sp>
      <p:sp>
        <p:nvSpPr>
          <p:cNvPr id="13" name="Text 10"/>
          <p:cNvSpPr/>
          <p:nvPr/>
        </p:nvSpPr>
        <p:spPr>
          <a:xfrm>
            <a:off x="9796224" y="6183868"/>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10432375" y="6091357"/>
            <a:ext cx="328803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Analyse et dépannage</a:t>
            </a:r>
            <a:endParaRPr lang="en-US" sz="2400" dirty="0"/>
          </a:p>
        </p:txBody>
      </p:sp>
      <p:sp>
        <p:nvSpPr>
          <p:cNvPr id="15" name="Text 12"/>
          <p:cNvSpPr/>
          <p:nvPr/>
        </p:nvSpPr>
        <p:spPr>
          <a:xfrm>
            <a:off x="10432375" y="6625233"/>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Analyse de performance et dépannage</a:t>
            </a:r>
            <a:endParaRPr lang="en-US" sz="1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900368"/>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Chapitre 12 : Évolutions et tendances futures</a:t>
            </a:r>
            <a:endParaRPr lang="en-US" sz="4850" dirty="0"/>
          </a:p>
        </p:txBody>
      </p:sp>
      <p:sp>
        <p:nvSpPr>
          <p:cNvPr id="4" name="Shape 1"/>
          <p:cNvSpPr/>
          <p:nvPr/>
        </p:nvSpPr>
        <p:spPr>
          <a:xfrm>
            <a:off x="864037" y="6091357"/>
            <a:ext cx="555427" cy="555427"/>
          </a:xfrm>
          <a:prstGeom prst="roundRect">
            <a:avLst>
              <a:gd name="adj" fmla="val 6668"/>
            </a:avLst>
          </a:prstGeom>
          <a:solidFill>
            <a:srgbClr val="EEE8DD"/>
          </a:solidFill>
          <a:ln/>
        </p:spPr>
        <p:txBody>
          <a:bodyPr/>
          <a:lstStyle/>
          <a:p>
            <a:endParaRPr lang="fr-GN"/>
          </a:p>
        </p:txBody>
      </p:sp>
      <p:sp>
        <p:nvSpPr>
          <p:cNvPr id="5" name="Text 2"/>
          <p:cNvSpPr/>
          <p:nvPr/>
        </p:nvSpPr>
        <p:spPr>
          <a:xfrm>
            <a:off x="1054418" y="6183868"/>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6" name="Text 3"/>
          <p:cNvSpPr/>
          <p:nvPr/>
        </p:nvSpPr>
        <p:spPr>
          <a:xfrm>
            <a:off x="1666280" y="609135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6G et au-delà</a:t>
            </a:r>
            <a:endParaRPr lang="en-US" sz="2400" dirty="0"/>
          </a:p>
        </p:txBody>
      </p:sp>
      <p:sp>
        <p:nvSpPr>
          <p:cNvPr id="7" name="Text 4"/>
          <p:cNvSpPr/>
          <p:nvPr/>
        </p:nvSpPr>
        <p:spPr>
          <a:xfrm>
            <a:off x="1666280" y="6625233"/>
            <a:ext cx="3333988"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6G et au-delà</a:t>
            </a:r>
            <a:endParaRPr lang="en-US" sz="1900" dirty="0"/>
          </a:p>
        </p:txBody>
      </p:sp>
      <p:sp>
        <p:nvSpPr>
          <p:cNvPr id="8" name="Shape 5"/>
          <p:cNvSpPr/>
          <p:nvPr/>
        </p:nvSpPr>
        <p:spPr>
          <a:xfrm>
            <a:off x="5247084" y="6091357"/>
            <a:ext cx="555427" cy="555427"/>
          </a:xfrm>
          <a:prstGeom prst="roundRect">
            <a:avLst>
              <a:gd name="adj" fmla="val 6668"/>
            </a:avLst>
          </a:prstGeom>
          <a:solidFill>
            <a:srgbClr val="EEE8DD"/>
          </a:solidFill>
          <a:ln/>
        </p:spPr>
        <p:txBody>
          <a:bodyPr/>
          <a:lstStyle/>
          <a:p>
            <a:endParaRPr lang="fr-GN"/>
          </a:p>
        </p:txBody>
      </p:sp>
      <p:sp>
        <p:nvSpPr>
          <p:cNvPr id="9" name="Text 6"/>
          <p:cNvSpPr/>
          <p:nvPr/>
        </p:nvSpPr>
        <p:spPr>
          <a:xfrm>
            <a:off x="5412581" y="6183868"/>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10" name="Text 7"/>
          <p:cNvSpPr/>
          <p:nvPr/>
        </p:nvSpPr>
        <p:spPr>
          <a:xfrm>
            <a:off x="6049328" y="609135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Edge computing</a:t>
            </a:r>
            <a:endParaRPr lang="en-US" sz="2400" dirty="0"/>
          </a:p>
        </p:txBody>
      </p:sp>
      <p:sp>
        <p:nvSpPr>
          <p:cNvPr id="11" name="Text 8"/>
          <p:cNvSpPr/>
          <p:nvPr/>
        </p:nvSpPr>
        <p:spPr>
          <a:xfrm>
            <a:off x="6049328" y="6625233"/>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Edge computing et fog networking</a:t>
            </a:r>
            <a:endParaRPr lang="en-US" sz="1900" dirty="0"/>
          </a:p>
        </p:txBody>
      </p:sp>
      <p:sp>
        <p:nvSpPr>
          <p:cNvPr id="12" name="Shape 9"/>
          <p:cNvSpPr/>
          <p:nvPr/>
        </p:nvSpPr>
        <p:spPr>
          <a:xfrm>
            <a:off x="9630132" y="6091357"/>
            <a:ext cx="555427" cy="555427"/>
          </a:xfrm>
          <a:prstGeom prst="roundRect">
            <a:avLst>
              <a:gd name="adj" fmla="val 6668"/>
            </a:avLst>
          </a:prstGeom>
          <a:solidFill>
            <a:srgbClr val="EEE8DD"/>
          </a:solidFill>
          <a:ln/>
        </p:spPr>
        <p:txBody>
          <a:bodyPr/>
          <a:lstStyle/>
          <a:p>
            <a:endParaRPr lang="fr-GN"/>
          </a:p>
        </p:txBody>
      </p:sp>
      <p:sp>
        <p:nvSpPr>
          <p:cNvPr id="13" name="Text 10"/>
          <p:cNvSpPr/>
          <p:nvPr/>
        </p:nvSpPr>
        <p:spPr>
          <a:xfrm>
            <a:off x="9796224" y="6183868"/>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4" name="Text 11"/>
          <p:cNvSpPr/>
          <p:nvPr/>
        </p:nvSpPr>
        <p:spPr>
          <a:xfrm>
            <a:off x="10432375" y="609135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Réseaux quantiques</a:t>
            </a:r>
            <a:endParaRPr lang="en-US" sz="2400" dirty="0"/>
          </a:p>
        </p:txBody>
      </p:sp>
      <p:sp>
        <p:nvSpPr>
          <p:cNvPr id="15" name="Text 12"/>
          <p:cNvSpPr/>
          <p:nvPr/>
        </p:nvSpPr>
        <p:spPr>
          <a:xfrm>
            <a:off x="10432375" y="6625233"/>
            <a:ext cx="3333988"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Réseaux quantiques</a:t>
            </a:r>
            <a:endParaRPr lang="en-US"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980617"/>
            <a:ext cx="7790021" cy="771525"/>
          </a:xfrm>
          <a:prstGeom prst="rect">
            <a:avLst/>
          </a:prstGeom>
          <a:noFill/>
          <a:ln/>
        </p:spPr>
        <p:txBody>
          <a:bodyPr wrap="non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Exercices et cas pratiques</a:t>
            </a:r>
            <a:endParaRPr lang="en-US" sz="4850" dirty="0"/>
          </a:p>
        </p:txBody>
      </p:sp>
      <p:sp>
        <p:nvSpPr>
          <p:cNvPr id="4" name="Shape 1"/>
          <p:cNvSpPr/>
          <p:nvPr/>
        </p:nvSpPr>
        <p:spPr>
          <a:xfrm>
            <a:off x="864037" y="5122426"/>
            <a:ext cx="6327815" cy="2212657"/>
          </a:xfrm>
          <a:prstGeom prst="roundRect">
            <a:avLst>
              <a:gd name="adj" fmla="val 1674"/>
            </a:avLst>
          </a:prstGeom>
          <a:solidFill>
            <a:srgbClr val="EEE8DD"/>
          </a:solidFill>
          <a:ln/>
        </p:spPr>
        <p:txBody>
          <a:bodyPr/>
          <a:lstStyle/>
          <a:p>
            <a:endParaRPr lang="fr-GN"/>
          </a:p>
        </p:txBody>
      </p:sp>
      <p:sp>
        <p:nvSpPr>
          <p:cNvPr id="5" name="Text 2"/>
          <p:cNvSpPr/>
          <p:nvPr/>
        </p:nvSpPr>
        <p:spPr>
          <a:xfrm>
            <a:off x="1110853" y="5369243"/>
            <a:ext cx="3851791"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Importance des exercices</a:t>
            </a:r>
            <a:endParaRPr lang="en-US" sz="2400" dirty="0"/>
          </a:p>
        </p:txBody>
      </p:sp>
      <p:sp>
        <p:nvSpPr>
          <p:cNvPr id="6" name="Text 3"/>
          <p:cNvSpPr/>
          <p:nvPr/>
        </p:nvSpPr>
        <p:spPr>
          <a:xfrm>
            <a:off x="1110853" y="5903119"/>
            <a:ext cx="5834182"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NB : des exercices et cas pratique pour chaque chapitre.</a:t>
            </a:r>
            <a:endParaRPr lang="en-US" sz="1900" dirty="0"/>
          </a:p>
        </p:txBody>
      </p:sp>
      <p:sp>
        <p:nvSpPr>
          <p:cNvPr id="7" name="Shape 4"/>
          <p:cNvSpPr/>
          <p:nvPr/>
        </p:nvSpPr>
        <p:spPr>
          <a:xfrm>
            <a:off x="7438668" y="5122426"/>
            <a:ext cx="6327815" cy="2212657"/>
          </a:xfrm>
          <a:prstGeom prst="roundRect">
            <a:avLst>
              <a:gd name="adj" fmla="val 1674"/>
            </a:avLst>
          </a:prstGeom>
          <a:solidFill>
            <a:srgbClr val="EEE8DD"/>
          </a:solidFill>
          <a:ln/>
        </p:spPr>
        <p:txBody>
          <a:bodyPr/>
          <a:lstStyle/>
          <a:p>
            <a:endParaRPr lang="fr-GN"/>
          </a:p>
        </p:txBody>
      </p:sp>
      <p:sp>
        <p:nvSpPr>
          <p:cNvPr id="8" name="Text 5"/>
          <p:cNvSpPr/>
          <p:nvPr/>
        </p:nvSpPr>
        <p:spPr>
          <a:xfrm>
            <a:off x="7685484" y="5369243"/>
            <a:ext cx="3141107"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Application pratique</a:t>
            </a:r>
            <a:endParaRPr lang="en-US" sz="2400" dirty="0"/>
          </a:p>
        </p:txBody>
      </p:sp>
      <p:sp>
        <p:nvSpPr>
          <p:cNvPr id="9" name="Text 6"/>
          <p:cNvSpPr/>
          <p:nvPr/>
        </p:nvSpPr>
        <p:spPr>
          <a:xfrm>
            <a:off x="7685484" y="5903119"/>
            <a:ext cx="5834182" cy="1185148"/>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Les exercices et cas pratiques permettent aux étudiants d'appliquer concrètement les concepts théoriques abordés dans chaque chapitre.</a:t>
            </a:r>
            <a:endParaRPr lang="en-US" sz="19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9469" y="721043"/>
            <a:ext cx="6945273" cy="663416"/>
          </a:xfrm>
          <a:prstGeom prst="rect">
            <a:avLst/>
          </a:prstGeom>
          <a:noFill/>
          <a:ln/>
        </p:spPr>
        <p:txBody>
          <a:bodyPr wrap="none" lIns="0" tIns="0" rIns="0" bIns="0" rtlCol="0" anchor="t"/>
          <a:lstStyle/>
          <a:p>
            <a:pPr marL="0" indent="0">
              <a:lnSpc>
                <a:spcPts val="5200"/>
              </a:lnSpc>
              <a:buNone/>
            </a:pPr>
            <a:r>
              <a:rPr lang="en-US" sz="4150" dirty="0">
                <a:solidFill>
                  <a:srgbClr val="484237"/>
                </a:solidFill>
                <a:latin typeface="Gelasio Semi Bold" pitchFamily="34" charset="0"/>
                <a:ea typeface="Gelasio Semi Bold" pitchFamily="34" charset="-122"/>
                <a:cs typeface="Gelasio Semi Bold" pitchFamily="34" charset="-120"/>
              </a:rPr>
              <a:t>Conclusion et perspectives</a:t>
            </a:r>
            <a:endParaRPr lang="en-US" sz="4150" dirty="0"/>
          </a:p>
        </p:txBody>
      </p:sp>
      <p:sp>
        <p:nvSpPr>
          <p:cNvPr id="4" name="Shape 1"/>
          <p:cNvSpPr/>
          <p:nvPr/>
        </p:nvSpPr>
        <p:spPr>
          <a:xfrm>
            <a:off x="6229469" y="1941790"/>
            <a:ext cx="477679" cy="477679"/>
          </a:xfrm>
          <a:prstGeom prst="roundRect">
            <a:avLst>
              <a:gd name="adj" fmla="val 6668"/>
            </a:avLst>
          </a:prstGeom>
          <a:solidFill>
            <a:srgbClr val="EEE8DD"/>
          </a:solidFill>
          <a:ln/>
        </p:spPr>
        <p:txBody>
          <a:bodyPr/>
          <a:lstStyle/>
          <a:p>
            <a:endParaRPr lang="fr-GN"/>
          </a:p>
        </p:txBody>
      </p:sp>
      <p:sp>
        <p:nvSpPr>
          <p:cNvPr id="5" name="Text 2"/>
          <p:cNvSpPr/>
          <p:nvPr/>
        </p:nvSpPr>
        <p:spPr>
          <a:xfrm>
            <a:off x="6393180" y="2021324"/>
            <a:ext cx="150257" cy="318492"/>
          </a:xfrm>
          <a:prstGeom prst="rect">
            <a:avLst/>
          </a:prstGeom>
          <a:noFill/>
          <a:ln/>
        </p:spPr>
        <p:txBody>
          <a:bodyPr wrap="none" lIns="0" tIns="0" rIns="0" bIns="0" rtlCol="0" anchor="t"/>
          <a:lstStyle/>
          <a:p>
            <a:pPr marL="0" indent="0" algn="ctr">
              <a:lnSpc>
                <a:spcPts val="2500"/>
              </a:lnSpc>
              <a:buNone/>
            </a:pPr>
            <a:r>
              <a:rPr lang="en-US" sz="2500" dirty="0">
                <a:solidFill>
                  <a:srgbClr val="746558"/>
                </a:solidFill>
                <a:latin typeface="Gelasio Semi Bold" pitchFamily="34" charset="0"/>
                <a:ea typeface="Gelasio Semi Bold" pitchFamily="34" charset="-122"/>
                <a:cs typeface="Gelasio Semi Bold" pitchFamily="34" charset="-120"/>
              </a:rPr>
              <a:t>1</a:t>
            </a:r>
            <a:endParaRPr lang="en-US" sz="2500" dirty="0"/>
          </a:p>
        </p:txBody>
      </p:sp>
      <p:sp>
        <p:nvSpPr>
          <p:cNvPr id="6" name="Text 3"/>
          <p:cNvSpPr/>
          <p:nvPr/>
        </p:nvSpPr>
        <p:spPr>
          <a:xfrm>
            <a:off x="6919436" y="1941790"/>
            <a:ext cx="2654141" cy="331708"/>
          </a:xfrm>
          <a:prstGeom prst="rect">
            <a:avLst/>
          </a:prstGeom>
          <a:noFill/>
          <a:ln/>
        </p:spPr>
        <p:txBody>
          <a:bodyPr wrap="none" lIns="0" tIns="0" rIns="0" bIns="0" rtlCol="0" anchor="t"/>
          <a:lstStyle/>
          <a:p>
            <a:pPr marL="0" indent="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Synthèse du cours</a:t>
            </a:r>
            <a:endParaRPr lang="en-US" sz="2050" dirty="0"/>
          </a:p>
        </p:txBody>
      </p:sp>
      <p:sp>
        <p:nvSpPr>
          <p:cNvPr id="7" name="Text 4"/>
          <p:cNvSpPr/>
          <p:nvPr/>
        </p:nvSpPr>
        <p:spPr>
          <a:xfrm>
            <a:off x="6919436" y="2400895"/>
            <a:ext cx="6967895" cy="339566"/>
          </a:xfrm>
          <a:prstGeom prst="rect">
            <a:avLst/>
          </a:prstGeom>
          <a:noFill/>
          <a:ln/>
        </p:spPr>
        <p:txBody>
          <a:bodyPr wrap="non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Récapitulatif des concepts clés abordés dans le cours de Réseau haut débit</a:t>
            </a:r>
            <a:endParaRPr lang="en-US" sz="1650" dirty="0"/>
          </a:p>
        </p:txBody>
      </p:sp>
      <p:sp>
        <p:nvSpPr>
          <p:cNvPr id="8" name="Shape 5"/>
          <p:cNvSpPr/>
          <p:nvPr/>
        </p:nvSpPr>
        <p:spPr>
          <a:xfrm>
            <a:off x="6229469" y="3191589"/>
            <a:ext cx="477679" cy="477679"/>
          </a:xfrm>
          <a:prstGeom prst="roundRect">
            <a:avLst>
              <a:gd name="adj" fmla="val 6668"/>
            </a:avLst>
          </a:prstGeom>
          <a:solidFill>
            <a:srgbClr val="EEE8DD"/>
          </a:solidFill>
          <a:ln/>
        </p:spPr>
        <p:txBody>
          <a:bodyPr/>
          <a:lstStyle/>
          <a:p>
            <a:endParaRPr lang="fr-GN"/>
          </a:p>
        </p:txBody>
      </p:sp>
      <p:sp>
        <p:nvSpPr>
          <p:cNvPr id="9" name="Text 6"/>
          <p:cNvSpPr/>
          <p:nvPr/>
        </p:nvSpPr>
        <p:spPr>
          <a:xfrm>
            <a:off x="6371749" y="3271123"/>
            <a:ext cx="193000" cy="318492"/>
          </a:xfrm>
          <a:prstGeom prst="rect">
            <a:avLst/>
          </a:prstGeom>
          <a:noFill/>
          <a:ln/>
        </p:spPr>
        <p:txBody>
          <a:bodyPr wrap="none" lIns="0" tIns="0" rIns="0" bIns="0" rtlCol="0" anchor="t"/>
          <a:lstStyle/>
          <a:p>
            <a:pPr marL="0" indent="0" algn="ctr">
              <a:lnSpc>
                <a:spcPts val="2500"/>
              </a:lnSpc>
              <a:buNone/>
            </a:pPr>
            <a:r>
              <a:rPr lang="en-US" sz="2500" dirty="0">
                <a:solidFill>
                  <a:srgbClr val="746558"/>
                </a:solidFill>
                <a:latin typeface="Gelasio Semi Bold" pitchFamily="34" charset="0"/>
                <a:ea typeface="Gelasio Semi Bold" pitchFamily="34" charset="-122"/>
                <a:cs typeface="Gelasio Semi Bold" pitchFamily="34" charset="-120"/>
              </a:rPr>
              <a:t>2</a:t>
            </a:r>
            <a:endParaRPr lang="en-US" sz="2500" dirty="0"/>
          </a:p>
        </p:txBody>
      </p:sp>
      <p:sp>
        <p:nvSpPr>
          <p:cNvPr id="10" name="Text 7"/>
          <p:cNvSpPr/>
          <p:nvPr/>
        </p:nvSpPr>
        <p:spPr>
          <a:xfrm>
            <a:off x="6919436" y="3191589"/>
            <a:ext cx="3456861" cy="331708"/>
          </a:xfrm>
          <a:prstGeom prst="rect">
            <a:avLst/>
          </a:prstGeom>
          <a:noFill/>
          <a:ln/>
        </p:spPr>
        <p:txBody>
          <a:bodyPr wrap="none" lIns="0" tIns="0" rIns="0" bIns="0" rtlCol="0" anchor="t"/>
          <a:lstStyle/>
          <a:p>
            <a:pPr marL="0" indent="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Importance dans le cursus</a:t>
            </a:r>
            <a:endParaRPr lang="en-US" sz="2050" dirty="0"/>
          </a:p>
        </p:txBody>
      </p:sp>
      <p:sp>
        <p:nvSpPr>
          <p:cNvPr id="11" name="Text 8"/>
          <p:cNvSpPr/>
          <p:nvPr/>
        </p:nvSpPr>
        <p:spPr>
          <a:xfrm>
            <a:off x="6919436" y="3650694"/>
            <a:ext cx="6967895" cy="679133"/>
          </a:xfrm>
          <a:prstGeom prst="rect">
            <a:avLst/>
          </a:prstGeom>
          <a:noFill/>
          <a:ln/>
        </p:spPr>
        <p:txBody>
          <a:bodyPr wrap="squar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Rappel de la place centrale de ce cours dans un parcours de Licence en informatique, réseaux ou télécommunications</a:t>
            </a:r>
            <a:endParaRPr lang="en-US" sz="1650" dirty="0"/>
          </a:p>
        </p:txBody>
      </p:sp>
      <p:sp>
        <p:nvSpPr>
          <p:cNvPr id="12" name="Shape 9"/>
          <p:cNvSpPr/>
          <p:nvPr/>
        </p:nvSpPr>
        <p:spPr>
          <a:xfrm>
            <a:off x="6229469" y="4780955"/>
            <a:ext cx="477679" cy="477679"/>
          </a:xfrm>
          <a:prstGeom prst="roundRect">
            <a:avLst>
              <a:gd name="adj" fmla="val 6668"/>
            </a:avLst>
          </a:prstGeom>
          <a:solidFill>
            <a:srgbClr val="EEE8DD"/>
          </a:solidFill>
          <a:ln/>
        </p:spPr>
        <p:txBody>
          <a:bodyPr/>
          <a:lstStyle/>
          <a:p>
            <a:endParaRPr lang="fr-GN"/>
          </a:p>
        </p:txBody>
      </p:sp>
      <p:sp>
        <p:nvSpPr>
          <p:cNvPr id="13" name="Text 10"/>
          <p:cNvSpPr/>
          <p:nvPr/>
        </p:nvSpPr>
        <p:spPr>
          <a:xfrm>
            <a:off x="6372344" y="4860488"/>
            <a:ext cx="191929" cy="318492"/>
          </a:xfrm>
          <a:prstGeom prst="rect">
            <a:avLst/>
          </a:prstGeom>
          <a:noFill/>
          <a:ln/>
        </p:spPr>
        <p:txBody>
          <a:bodyPr wrap="none" lIns="0" tIns="0" rIns="0" bIns="0" rtlCol="0" anchor="t"/>
          <a:lstStyle/>
          <a:p>
            <a:pPr marL="0" indent="0" algn="ctr">
              <a:lnSpc>
                <a:spcPts val="2500"/>
              </a:lnSpc>
              <a:buNone/>
            </a:pPr>
            <a:r>
              <a:rPr lang="en-US" sz="2500" dirty="0">
                <a:solidFill>
                  <a:srgbClr val="746558"/>
                </a:solidFill>
                <a:latin typeface="Gelasio Semi Bold" pitchFamily="34" charset="0"/>
                <a:ea typeface="Gelasio Semi Bold" pitchFamily="34" charset="-122"/>
                <a:cs typeface="Gelasio Semi Bold" pitchFamily="34" charset="-120"/>
              </a:rPr>
              <a:t>3</a:t>
            </a:r>
            <a:endParaRPr lang="en-US" sz="2500" dirty="0"/>
          </a:p>
        </p:txBody>
      </p:sp>
      <p:sp>
        <p:nvSpPr>
          <p:cNvPr id="14" name="Text 11"/>
          <p:cNvSpPr/>
          <p:nvPr/>
        </p:nvSpPr>
        <p:spPr>
          <a:xfrm>
            <a:off x="6919436" y="4780955"/>
            <a:ext cx="2654141" cy="331708"/>
          </a:xfrm>
          <a:prstGeom prst="rect">
            <a:avLst/>
          </a:prstGeom>
          <a:noFill/>
          <a:ln/>
        </p:spPr>
        <p:txBody>
          <a:bodyPr wrap="none" lIns="0" tIns="0" rIns="0" bIns="0" rtlCol="0" anchor="t"/>
          <a:lstStyle/>
          <a:p>
            <a:pPr marL="0" indent="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Perspectives futures</a:t>
            </a:r>
            <a:endParaRPr lang="en-US" sz="2050" dirty="0"/>
          </a:p>
        </p:txBody>
      </p:sp>
      <p:sp>
        <p:nvSpPr>
          <p:cNvPr id="15" name="Text 12"/>
          <p:cNvSpPr/>
          <p:nvPr/>
        </p:nvSpPr>
        <p:spPr>
          <a:xfrm>
            <a:off x="6919436" y="5240060"/>
            <a:ext cx="6967895" cy="679133"/>
          </a:xfrm>
          <a:prstGeom prst="rect">
            <a:avLst/>
          </a:prstGeom>
          <a:noFill/>
          <a:ln/>
        </p:spPr>
        <p:txBody>
          <a:bodyPr wrap="squar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Discussion sur les évolutions futures des réseaux haut débit et leur impact sur les technologies de l'information</a:t>
            </a:r>
            <a:endParaRPr lang="en-US" sz="1650" dirty="0"/>
          </a:p>
        </p:txBody>
      </p:sp>
      <p:sp>
        <p:nvSpPr>
          <p:cNvPr id="16" name="Shape 13"/>
          <p:cNvSpPr/>
          <p:nvPr/>
        </p:nvSpPr>
        <p:spPr>
          <a:xfrm>
            <a:off x="6229469" y="6370320"/>
            <a:ext cx="477679" cy="477679"/>
          </a:xfrm>
          <a:prstGeom prst="roundRect">
            <a:avLst>
              <a:gd name="adj" fmla="val 6668"/>
            </a:avLst>
          </a:prstGeom>
          <a:solidFill>
            <a:srgbClr val="EEE8DD"/>
          </a:solidFill>
          <a:ln/>
        </p:spPr>
        <p:txBody>
          <a:bodyPr/>
          <a:lstStyle/>
          <a:p>
            <a:endParaRPr lang="fr-GN"/>
          </a:p>
        </p:txBody>
      </p:sp>
      <p:sp>
        <p:nvSpPr>
          <p:cNvPr id="17" name="Text 14"/>
          <p:cNvSpPr/>
          <p:nvPr/>
        </p:nvSpPr>
        <p:spPr>
          <a:xfrm>
            <a:off x="6369010" y="6449854"/>
            <a:ext cx="198596" cy="318492"/>
          </a:xfrm>
          <a:prstGeom prst="rect">
            <a:avLst/>
          </a:prstGeom>
          <a:noFill/>
          <a:ln/>
        </p:spPr>
        <p:txBody>
          <a:bodyPr wrap="none" lIns="0" tIns="0" rIns="0" bIns="0" rtlCol="0" anchor="t"/>
          <a:lstStyle/>
          <a:p>
            <a:pPr marL="0" indent="0" algn="ctr">
              <a:lnSpc>
                <a:spcPts val="2500"/>
              </a:lnSpc>
              <a:buNone/>
            </a:pPr>
            <a:r>
              <a:rPr lang="en-US" sz="2500" dirty="0">
                <a:solidFill>
                  <a:srgbClr val="746558"/>
                </a:solidFill>
                <a:latin typeface="Gelasio Semi Bold" pitchFamily="34" charset="0"/>
                <a:ea typeface="Gelasio Semi Bold" pitchFamily="34" charset="-122"/>
                <a:cs typeface="Gelasio Semi Bold" pitchFamily="34" charset="-120"/>
              </a:rPr>
              <a:t>4</a:t>
            </a:r>
            <a:endParaRPr lang="en-US" sz="2500" dirty="0"/>
          </a:p>
        </p:txBody>
      </p:sp>
      <p:sp>
        <p:nvSpPr>
          <p:cNvPr id="18" name="Text 15"/>
          <p:cNvSpPr/>
          <p:nvPr/>
        </p:nvSpPr>
        <p:spPr>
          <a:xfrm>
            <a:off x="6919436" y="6370320"/>
            <a:ext cx="3665815" cy="331708"/>
          </a:xfrm>
          <a:prstGeom prst="rect">
            <a:avLst/>
          </a:prstGeom>
          <a:noFill/>
          <a:ln/>
        </p:spPr>
        <p:txBody>
          <a:bodyPr wrap="none" lIns="0" tIns="0" rIns="0" bIns="0" rtlCol="0" anchor="t"/>
          <a:lstStyle/>
          <a:p>
            <a:pPr marL="0" indent="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Préparation professionnelle</a:t>
            </a:r>
            <a:endParaRPr lang="en-US" sz="2050" dirty="0"/>
          </a:p>
        </p:txBody>
      </p:sp>
      <p:sp>
        <p:nvSpPr>
          <p:cNvPr id="19" name="Text 16"/>
          <p:cNvSpPr/>
          <p:nvPr/>
        </p:nvSpPr>
        <p:spPr>
          <a:xfrm>
            <a:off x="6919436" y="6829425"/>
            <a:ext cx="6967895" cy="679133"/>
          </a:xfrm>
          <a:prstGeom prst="rect">
            <a:avLst/>
          </a:prstGeom>
          <a:noFill/>
          <a:ln/>
        </p:spPr>
        <p:txBody>
          <a:bodyPr wrap="squar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Réflexion sur les compétences acquises et leur application dans le monde professionnel</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1663"/>
          </a:xfrm>
          <a:prstGeom prst="rect">
            <a:avLst/>
          </a:prstGeom>
        </p:spPr>
      </p:pic>
      <p:sp>
        <p:nvSpPr>
          <p:cNvPr id="3" name="Text 0"/>
          <p:cNvSpPr/>
          <p:nvPr/>
        </p:nvSpPr>
        <p:spPr>
          <a:xfrm>
            <a:off x="792837" y="3991808"/>
            <a:ext cx="12122468" cy="707946"/>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Place du cours dans un parcours de Licence</a:t>
            </a:r>
            <a:endParaRPr lang="en-US" sz="4450" dirty="0"/>
          </a:p>
        </p:txBody>
      </p:sp>
      <p:sp>
        <p:nvSpPr>
          <p:cNvPr id="4" name="Shape 1"/>
          <p:cNvSpPr/>
          <p:nvPr/>
        </p:nvSpPr>
        <p:spPr>
          <a:xfrm>
            <a:off x="792837" y="5039558"/>
            <a:ext cx="6409134" cy="2029897"/>
          </a:xfrm>
          <a:prstGeom prst="roundRect">
            <a:avLst>
              <a:gd name="adj" fmla="val 1674"/>
            </a:avLst>
          </a:prstGeom>
          <a:solidFill>
            <a:srgbClr val="EEE8DD"/>
          </a:solidFill>
          <a:ln/>
        </p:spPr>
        <p:txBody>
          <a:bodyPr/>
          <a:lstStyle/>
          <a:p>
            <a:endParaRPr lang="fr-GN"/>
          </a:p>
        </p:txBody>
      </p:sp>
      <p:sp>
        <p:nvSpPr>
          <p:cNvPr id="5" name="Text 2"/>
          <p:cNvSpPr/>
          <p:nvPr/>
        </p:nvSpPr>
        <p:spPr>
          <a:xfrm>
            <a:off x="1019294" y="5266015"/>
            <a:ext cx="2831663" cy="353854"/>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Centralité du cours</a:t>
            </a:r>
            <a:endParaRPr lang="en-US" sz="2200" dirty="0"/>
          </a:p>
        </p:txBody>
      </p:sp>
      <p:sp>
        <p:nvSpPr>
          <p:cNvPr id="6" name="Text 3"/>
          <p:cNvSpPr/>
          <p:nvPr/>
        </p:nvSpPr>
        <p:spPr>
          <a:xfrm>
            <a:off x="1019294" y="5755719"/>
            <a:ext cx="5956221" cy="1087279"/>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Le cours de "Réseaux Haut Débit" occupe une place centrale dans un parcours de Licence en informatique, réseaux ou télécommunications.</a:t>
            </a:r>
            <a:endParaRPr lang="en-US" sz="1750" dirty="0"/>
          </a:p>
        </p:txBody>
      </p:sp>
      <p:sp>
        <p:nvSpPr>
          <p:cNvPr id="7" name="Shape 4"/>
          <p:cNvSpPr/>
          <p:nvPr/>
        </p:nvSpPr>
        <p:spPr>
          <a:xfrm>
            <a:off x="7428428" y="5039558"/>
            <a:ext cx="6409134" cy="2029897"/>
          </a:xfrm>
          <a:prstGeom prst="roundRect">
            <a:avLst>
              <a:gd name="adj" fmla="val 1674"/>
            </a:avLst>
          </a:prstGeom>
          <a:solidFill>
            <a:srgbClr val="EEE8DD"/>
          </a:solidFill>
          <a:ln/>
        </p:spPr>
        <p:txBody>
          <a:bodyPr/>
          <a:lstStyle/>
          <a:p>
            <a:endParaRPr lang="fr-GN"/>
          </a:p>
        </p:txBody>
      </p:sp>
      <p:sp>
        <p:nvSpPr>
          <p:cNvPr id="8" name="Text 5"/>
          <p:cNvSpPr/>
          <p:nvPr/>
        </p:nvSpPr>
        <p:spPr>
          <a:xfrm>
            <a:off x="7654885" y="5266015"/>
            <a:ext cx="4962763" cy="353854"/>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Compréhension des infrastructures</a:t>
            </a:r>
            <a:endParaRPr lang="en-US" sz="2200" dirty="0"/>
          </a:p>
        </p:txBody>
      </p:sp>
      <p:sp>
        <p:nvSpPr>
          <p:cNvPr id="9" name="Text 6"/>
          <p:cNvSpPr/>
          <p:nvPr/>
        </p:nvSpPr>
        <p:spPr>
          <a:xfrm>
            <a:off x="7654885" y="5755719"/>
            <a:ext cx="5956221" cy="1087279"/>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Il permet aux étudiants de comprendre les bases des infrastructures réseaux, essentielles au bon fonctionnement des systèmes d'information modernes.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32641"/>
          </a:xfrm>
          <a:prstGeom prst="rect">
            <a:avLst/>
          </a:prstGeom>
        </p:spPr>
      </p:pic>
      <p:sp>
        <p:nvSpPr>
          <p:cNvPr id="3" name="Text 0"/>
          <p:cNvSpPr/>
          <p:nvPr/>
        </p:nvSpPr>
        <p:spPr>
          <a:xfrm>
            <a:off x="849154" y="3701058"/>
            <a:ext cx="7483673" cy="758071"/>
          </a:xfrm>
          <a:prstGeom prst="rect">
            <a:avLst/>
          </a:prstGeom>
          <a:noFill/>
          <a:ln/>
        </p:spPr>
        <p:txBody>
          <a:bodyPr wrap="none" lIns="0" tIns="0" rIns="0" bIns="0" rtlCol="0" anchor="t"/>
          <a:lstStyle/>
          <a:p>
            <a:pPr marL="0" indent="0">
              <a:lnSpc>
                <a:spcPts val="5950"/>
              </a:lnSpc>
              <a:buNone/>
            </a:pPr>
            <a:r>
              <a:rPr lang="en-US" sz="4750" dirty="0">
                <a:solidFill>
                  <a:srgbClr val="484237"/>
                </a:solidFill>
                <a:latin typeface="Gelasio Semi Bold" pitchFamily="34" charset="0"/>
                <a:ea typeface="Gelasio Semi Bold" pitchFamily="34" charset="-122"/>
                <a:cs typeface="Gelasio Semi Bold" pitchFamily="34" charset="-120"/>
              </a:rPr>
              <a:t>Objectif général du cours</a:t>
            </a:r>
            <a:endParaRPr lang="en-US" sz="4750" dirty="0"/>
          </a:p>
        </p:txBody>
      </p:sp>
      <p:sp>
        <p:nvSpPr>
          <p:cNvPr id="4" name="Shape 1"/>
          <p:cNvSpPr/>
          <p:nvPr/>
        </p:nvSpPr>
        <p:spPr>
          <a:xfrm>
            <a:off x="849154" y="5095875"/>
            <a:ext cx="545783" cy="545783"/>
          </a:xfrm>
          <a:prstGeom prst="roundRect">
            <a:avLst>
              <a:gd name="adj" fmla="val 6668"/>
            </a:avLst>
          </a:prstGeom>
          <a:solidFill>
            <a:srgbClr val="EEE8DD"/>
          </a:solidFill>
          <a:ln/>
        </p:spPr>
        <p:txBody>
          <a:bodyPr/>
          <a:lstStyle/>
          <a:p>
            <a:endParaRPr lang="fr-GN"/>
          </a:p>
        </p:txBody>
      </p:sp>
      <p:sp>
        <p:nvSpPr>
          <p:cNvPr id="5" name="Text 2"/>
          <p:cNvSpPr/>
          <p:nvPr/>
        </p:nvSpPr>
        <p:spPr>
          <a:xfrm>
            <a:off x="1036201" y="5186720"/>
            <a:ext cx="171688" cy="363974"/>
          </a:xfrm>
          <a:prstGeom prst="rect">
            <a:avLst/>
          </a:prstGeom>
          <a:noFill/>
          <a:ln/>
        </p:spPr>
        <p:txBody>
          <a:bodyPr wrap="none" lIns="0" tIns="0" rIns="0" bIns="0" rtlCol="0" anchor="t"/>
          <a:lstStyle/>
          <a:p>
            <a:pPr marL="0" indent="0" algn="ctr">
              <a:lnSpc>
                <a:spcPts val="2850"/>
              </a:lnSpc>
              <a:buNone/>
            </a:pPr>
            <a:r>
              <a:rPr lang="en-US" sz="2850" dirty="0">
                <a:solidFill>
                  <a:srgbClr val="746558"/>
                </a:solidFill>
                <a:latin typeface="Gelasio Semi Bold" pitchFamily="34" charset="0"/>
                <a:ea typeface="Gelasio Semi Bold" pitchFamily="34" charset="-122"/>
                <a:cs typeface="Gelasio Semi Bold" pitchFamily="34" charset="-120"/>
              </a:rPr>
              <a:t>1</a:t>
            </a:r>
            <a:endParaRPr lang="en-US" sz="2850" dirty="0"/>
          </a:p>
        </p:txBody>
      </p:sp>
      <p:sp>
        <p:nvSpPr>
          <p:cNvPr id="6" name="Text 3"/>
          <p:cNvSpPr/>
          <p:nvPr/>
        </p:nvSpPr>
        <p:spPr>
          <a:xfrm>
            <a:off x="1637467" y="5095875"/>
            <a:ext cx="4307086" cy="378976"/>
          </a:xfrm>
          <a:prstGeom prst="rect">
            <a:avLst/>
          </a:prstGeom>
          <a:noFill/>
          <a:ln/>
        </p:spPr>
        <p:txBody>
          <a:bodyPr wrap="none" lIns="0" tIns="0" rIns="0" bIns="0" rtlCol="0" anchor="t"/>
          <a:lstStyle/>
          <a:p>
            <a:pPr marL="0" indent="0">
              <a:lnSpc>
                <a:spcPts val="2950"/>
              </a:lnSpc>
              <a:buNone/>
            </a:pPr>
            <a:r>
              <a:rPr lang="en-US" sz="2350" dirty="0">
                <a:solidFill>
                  <a:srgbClr val="746558"/>
                </a:solidFill>
                <a:latin typeface="Gelasio Semi Bold" pitchFamily="34" charset="0"/>
                <a:ea typeface="Gelasio Semi Bold" pitchFamily="34" charset="-122"/>
                <a:cs typeface="Gelasio Semi Bold" pitchFamily="34" charset="-120"/>
              </a:rPr>
              <a:t>Compréhension approfondie</a:t>
            </a:r>
            <a:endParaRPr lang="en-US" sz="2350" dirty="0"/>
          </a:p>
        </p:txBody>
      </p:sp>
      <p:sp>
        <p:nvSpPr>
          <p:cNvPr id="7" name="Text 4"/>
          <p:cNvSpPr/>
          <p:nvPr/>
        </p:nvSpPr>
        <p:spPr>
          <a:xfrm>
            <a:off x="1637467" y="5620345"/>
            <a:ext cx="5556528" cy="1940719"/>
          </a:xfrm>
          <a:prstGeom prst="rect">
            <a:avLst/>
          </a:prstGeom>
          <a:noFill/>
          <a:ln/>
        </p:spPr>
        <p:txBody>
          <a:bodyPr wrap="square" lIns="0" tIns="0" rIns="0" bIns="0" rtlCol="0" anchor="t"/>
          <a:lstStyle/>
          <a:p>
            <a:pPr marL="0" indent="0">
              <a:lnSpc>
                <a:spcPts val="3050"/>
              </a:lnSpc>
              <a:buNone/>
            </a:pPr>
            <a:r>
              <a:rPr lang="en-US" sz="1900" dirty="0">
                <a:solidFill>
                  <a:srgbClr val="746558"/>
                </a:solidFill>
                <a:latin typeface="Gelasio" pitchFamily="34" charset="0"/>
                <a:ea typeface="Gelasio" pitchFamily="34" charset="-122"/>
                <a:cs typeface="Gelasio" pitchFamily="34" charset="-120"/>
              </a:rPr>
              <a:t>L'objectif général du cours est de fournir aux étudiants une compréhension approfondie des réseaux informatiques, en particulier sur les concepts liés au débit, à la performance et à la gestion de la bande passante.</a:t>
            </a:r>
            <a:endParaRPr lang="en-US" sz="1900" dirty="0"/>
          </a:p>
        </p:txBody>
      </p:sp>
      <p:sp>
        <p:nvSpPr>
          <p:cNvPr id="8" name="Shape 5"/>
          <p:cNvSpPr/>
          <p:nvPr/>
        </p:nvSpPr>
        <p:spPr>
          <a:xfrm>
            <a:off x="7436525" y="5095875"/>
            <a:ext cx="545783" cy="545783"/>
          </a:xfrm>
          <a:prstGeom prst="roundRect">
            <a:avLst>
              <a:gd name="adj" fmla="val 6668"/>
            </a:avLst>
          </a:prstGeom>
          <a:solidFill>
            <a:srgbClr val="EEE8DD"/>
          </a:solidFill>
          <a:ln/>
        </p:spPr>
        <p:txBody>
          <a:bodyPr/>
          <a:lstStyle/>
          <a:p>
            <a:endParaRPr lang="fr-GN"/>
          </a:p>
        </p:txBody>
      </p:sp>
      <p:sp>
        <p:nvSpPr>
          <p:cNvPr id="9" name="Text 6"/>
          <p:cNvSpPr/>
          <p:nvPr/>
        </p:nvSpPr>
        <p:spPr>
          <a:xfrm>
            <a:off x="7599164" y="5186720"/>
            <a:ext cx="220504" cy="363974"/>
          </a:xfrm>
          <a:prstGeom prst="rect">
            <a:avLst/>
          </a:prstGeom>
          <a:noFill/>
          <a:ln/>
        </p:spPr>
        <p:txBody>
          <a:bodyPr wrap="none" lIns="0" tIns="0" rIns="0" bIns="0" rtlCol="0" anchor="t"/>
          <a:lstStyle/>
          <a:p>
            <a:pPr marL="0" indent="0" algn="ctr">
              <a:lnSpc>
                <a:spcPts val="2850"/>
              </a:lnSpc>
              <a:buNone/>
            </a:pPr>
            <a:r>
              <a:rPr lang="en-US" sz="2850" dirty="0">
                <a:solidFill>
                  <a:srgbClr val="746558"/>
                </a:solidFill>
                <a:latin typeface="Gelasio Semi Bold" pitchFamily="34" charset="0"/>
                <a:ea typeface="Gelasio Semi Bold" pitchFamily="34" charset="-122"/>
                <a:cs typeface="Gelasio Semi Bold" pitchFamily="34" charset="-120"/>
              </a:rPr>
              <a:t>2</a:t>
            </a:r>
            <a:endParaRPr lang="en-US" sz="2850" dirty="0"/>
          </a:p>
        </p:txBody>
      </p:sp>
      <p:sp>
        <p:nvSpPr>
          <p:cNvPr id="10" name="Text 7"/>
          <p:cNvSpPr/>
          <p:nvPr/>
        </p:nvSpPr>
        <p:spPr>
          <a:xfrm>
            <a:off x="8224837" y="5095875"/>
            <a:ext cx="3032641" cy="378976"/>
          </a:xfrm>
          <a:prstGeom prst="rect">
            <a:avLst/>
          </a:prstGeom>
          <a:noFill/>
          <a:ln/>
        </p:spPr>
        <p:txBody>
          <a:bodyPr wrap="none" lIns="0" tIns="0" rIns="0" bIns="0" rtlCol="0" anchor="t"/>
          <a:lstStyle/>
          <a:p>
            <a:pPr marL="0" indent="0">
              <a:lnSpc>
                <a:spcPts val="2950"/>
              </a:lnSpc>
              <a:buNone/>
            </a:pPr>
            <a:r>
              <a:rPr lang="en-US" sz="2350" dirty="0">
                <a:solidFill>
                  <a:srgbClr val="746558"/>
                </a:solidFill>
                <a:latin typeface="Gelasio Semi Bold" pitchFamily="34" charset="0"/>
                <a:ea typeface="Gelasio Semi Bold" pitchFamily="34" charset="-122"/>
                <a:cs typeface="Gelasio Semi Bold" pitchFamily="34" charset="-120"/>
              </a:rPr>
              <a:t>Capacités acquises</a:t>
            </a:r>
            <a:endParaRPr lang="en-US" sz="2350" dirty="0"/>
          </a:p>
        </p:txBody>
      </p:sp>
      <p:sp>
        <p:nvSpPr>
          <p:cNvPr id="11" name="Text 8"/>
          <p:cNvSpPr/>
          <p:nvPr/>
        </p:nvSpPr>
        <p:spPr>
          <a:xfrm>
            <a:off x="8224837" y="5620345"/>
            <a:ext cx="5556528" cy="1552575"/>
          </a:xfrm>
          <a:prstGeom prst="rect">
            <a:avLst/>
          </a:prstGeom>
          <a:noFill/>
          <a:ln/>
        </p:spPr>
        <p:txBody>
          <a:bodyPr wrap="square" lIns="0" tIns="0" rIns="0" bIns="0" rtlCol="0" anchor="t"/>
          <a:lstStyle/>
          <a:p>
            <a:pPr marL="0" indent="0">
              <a:lnSpc>
                <a:spcPts val="3050"/>
              </a:lnSpc>
              <a:buNone/>
            </a:pPr>
            <a:r>
              <a:rPr lang="en-US" sz="1900" dirty="0">
                <a:solidFill>
                  <a:srgbClr val="746558"/>
                </a:solidFill>
                <a:latin typeface="Gelasio" pitchFamily="34" charset="0"/>
                <a:ea typeface="Gelasio" pitchFamily="34" charset="-122"/>
                <a:cs typeface="Gelasio" pitchFamily="34" charset="-120"/>
              </a:rPr>
              <a:t>À l'issue du cours, les étudiants seront capables de concevoir, configurer, surveiller et optimiser des réseaux tout en tenant compte des aspects techniques, de sécurité et de performance.</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7691" y="646390"/>
            <a:ext cx="7541419" cy="1431131"/>
          </a:xfrm>
          <a:prstGeom prst="rect">
            <a:avLst/>
          </a:prstGeom>
          <a:noFill/>
          <a:ln/>
        </p:spPr>
        <p:txBody>
          <a:bodyPr wrap="square" lIns="0" tIns="0" rIns="0" bIns="0" rtlCol="0" anchor="t"/>
          <a:lstStyle/>
          <a:p>
            <a:pPr marL="0" indent="0">
              <a:lnSpc>
                <a:spcPts val="5600"/>
              </a:lnSpc>
              <a:buNone/>
            </a:pPr>
            <a:r>
              <a:rPr lang="en-US" sz="4500" dirty="0">
                <a:solidFill>
                  <a:srgbClr val="484237"/>
                </a:solidFill>
                <a:latin typeface="Gelasio Semi Bold" pitchFamily="34" charset="0"/>
                <a:ea typeface="Gelasio Semi Bold" pitchFamily="34" charset="-122"/>
                <a:cs typeface="Gelasio Semi Bold" pitchFamily="34" charset="-120"/>
              </a:rPr>
              <a:t>Objectifs spécifiques (Partie 1)</a:t>
            </a:r>
            <a:endParaRPr lang="en-US" sz="4500" dirty="0"/>
          </a:p>
        </p:txBody>
      </p:sp>
      <p:sp>
        <p:nvSpPr>
          <p:cNvPr id="4" name="Shape 1"/>
          <p:cNvSpPr/>
          <p:nvPr/>
        </p:nvSpPr>
        <p:spPr>
          <a:xfrm>
            <a:off x="6287691" y="2678430"/>
            <a:ext cx="515064" cy="515064"/>
          </a:xfrm>
          <a:prstGeom prst="roundRect">
            <a:avLst>
              <a:gd name="adj" fmla="val 6668"/>
            </a:avLst>
          </a:prstGeom>
          <a:solidFill>
            <a:srgbClr val="EEE8DD"/>
          </a:solidFill>
          <a:ln/>
        </p:spPr>
        <p:txBody>
          <a:bodyPr/>
          <a:lstStyle/>
          <a:p>
            <a:endParaRPr lang="fr-GN"/>
          </a:p>
        </p:txBody>
      </p:sp>
      <p:sp>
        <p:nvSpPr>
          <p:cNvPr id="5" name="Text 2"/>
          <p:cNvSpPr/>
          <p:nvPr/>
        </p:nvSpPr>
        <p:spPr>
          <a:xfrm>
            <a:off x="6464141" y="2764155"/>
            <a:ext cx="162044" cy="343495"/>
          </a:xfrm>
          <a:prstGeom prst="rect">
            <a:avLst/>
          </a:prstGeom>
          <a:noFill/>
          <a:ln/>
        </p:spPr>
        <p:txBody>
          <a:bodyPr wrap="none" lIns="0" tIns="0" rIns="0" bIns="0" rtlCol="0" anchor="t"/>
          <a:lstStyle/>
          <a:p>
            <a:pPr marL="0" indent="0" algn="ctr">
              <a:lnSpc>
                <a:spcPts val="2700"/>
              </a:lnSpc>
              <a:buNone/>
            </a:pPr>
            <a:r>
              <a:rPr lang="en-US" sz="2700" dirty="0">
                <a:solidFill>
                  <a:srgbClr val="746558"/>
                </a:solidFill>
                <a:latin typeface="Gelasio Semi Bold" pitchFamily="34" charset="0"/>
                <a:ea typeface="Gelasio Semi Bold" pitchFamily="34" charset="-122"/>
                <a:cs typeface="Gelasio Semi Bold" pitchFamily="34" charset="-120"/>
              </a:rPr>
              <a:t>1</a:t>
            </a:r>
            <a:endParaRPr lang="en-US" sz="2700" dirty="0"/>
          </a:p>
        </p:txBody>
      </p:sp>
      <p:sp>
        <p:nvSpPr>
          <p:cNvPr id="6" name="Text 3"/>
          <p:cNvSpPr/>
          <p:nvPr/>
        </p:nvSpPr>
        <p:spPr>
          <a:xfrm>
            <a:off x="7031712" y="2678430"/>
            <a:ext cx="4191952" cy="357783"/>
          </a:xfrm>
          <a:prstGeom prst="rect">
            <a:avLst/>
          </a:prstGeom>
          <a:noFill/>
          <a:ln/>
        </p:spPr>
        <p:txBody>
          <a:bodyPr wrap="none" lIns="0" tIns="0" rIns="0" bIns="0" rtlCol="0" anchor="t"/>
          <a:lstStyle/>
          <a:p>
            <a:pPr marL="0" indent="0">
              <a:lnSpc>
                <a:spcPts val="2800"/>
              </a:lnSpc>
              <a:buNone/>
            </a:pPr>
            <a:r>
              <a:rPr lang="en-US" sz="2250" dirty="0">
                <a:solidFill>
                  <a:srgbClr val="746558"/>
                </a:solidFill>
                <a:latin typeface="Gelasio Semi Bold" pitchFamily="34" charset="0"/>
                <a:ea typeface="Gelasio Semi Bold" pitchFamily="34" charset="-122"/>
                <a:cs typeface="Gelasio Semi Bold" pitchFamily="34" charset="-120"/>
              </a:rPr>
              <a:t>Comprendre les architectures</a:t>
            </a:r>
            <a:endParaRPr lang="en-US" sz="2250" dirty="0"/>
          </a:p>
        </p:txBody>
      </p:sp>
      <p:sp>
        <p:nvSpPr>
          <p:cNvPr id="7" name="Text 4"/>
          <p:cNvSpPr/>
          <p:nvPr/>
        </p:nvSpPr>
        <p:spPr>
          <a:xfrm>
            <a:off x="7031712" y="3173492"/>
            <a:ext cx="6797397" cy="366236"/>
          </a:xfrm>
          <a:prstGeom prst="rect">
            <a:avLst/>
          </a:prstGeom>
          <a:noFill/>
          <a:ln/>
        </p:spPr>
        <p:txBody>
          <a:bodyPr wrap="none" lIns="0" tIns="0" rIns="0" bIns="0" rtlCol="0" anchor="t"/>
          <a:lstStyle/>
          <a:p>
            <a:pPr marL="0" indent="0">
              <a:lnSpc>
                <a:spcPts val="2850"/>
              </a:lnSpc>
              <a:buNone/>
            </a:pPr>
            <a:r>
              <a:rPr lang="en-US" sz="1800" dirty="0">
                <a:solidFill>
                  <a:srgbClr val="746558"/>
                </a:solidFill>
                <a:latin typeface="Gelasio" pitchFamily="34" charset="0"/>
                <a:ea typeface="Gelasio" pitchFamily="34" charset="-122"/>
                <a:cs typeface="Gelasio" pitchFamily="34" charset="-120"/>
              </a:rPr>
              <a:t>Comprendre les architectures de réseau</a:t>
            </a:r>
            <a:endParaRPr lang="en-US" sz="1800" dirty="0"/>
          </a:p>
        </p:txBody>
      </p:sp>
      <p:sp>
        <p:nvSpPr>
          <p:cNvPr id="8" name="Shape 5"/>
          <p:cNvSpPr/>
          <p:nvPr/>
        </p:nvSpPr>
        <p:spPr>
          <a:xfrm>
            <a:off x="6287691" y="4026218"/>
            <a:ext cx="515064" cy="515064"/>
          </a:xfrm>
          <a:prstGeom prst="roundRect">
            <a:avLst>
              <a:gd name="adj" fmla="val 6668"/>
            </a:avLst>
          </a:prstGeom>
          <a:solidFill>
            <a:srgbClr val="EEE8DD"/>
          </a:solidFill>
          <a:ln/>
        </p:spPr>
        <p:txBody>
          <a:bodyPr/>
          <a:lstStyle/>
          <a:p>
            <a:endParaRPr lang="fr-GN"/>
          </a:p>
        </p:txBody>
      </p:sp>
      <p:sp>
        <p:nvSpPr>
          <p:cNvPr id="9" name="Text 6"/>
          <p:cNvSpPr/>
          <p:nvPr/>
        </p:nvSpPr>
        <p:spPr>
          <a:xfrm>
            <a:off x="6441162" y="4111943"/>
            <a:ext cx="208121" cy="343495"/>
          </a:xfrm>
          <a:prstGeom prst="rect">
            <a:avLst/>
          </a:prstGeom>
          <a:noFill/>
          <a:ln/>
        </p:spPr>
        <p:txBody>
          <a:bodyPr wrap="none" lIns="0" tIns="0" rIns="0" bIns="0" rtlCol="0" anchor="t"/>
          <a:lstStyle/>
          <a:p>
            <a:pPr marL="0" indent="0" algn="ctr">
              <a:lnSpc>
                <a:spcPts val="2700"/>
              </a:lnSpc>
              <a:buNone/>
            </a:pPr>
            <a:r>
              <a:rPr lang="en-US" sz="2700" dirty="0">
                <a:solidFill>
                  <a:srgbClr val="746558"/>
                </a:solidFill>
                <a:latin typeface="Gelasio Semi Bold" pitchFamily="34" charset="0"/>
                <a:ea typeface="Gelasio Semi Bold" pitchFamily="34" charset="-122"/>
                <a:cs typeface="Gelasio Semi Bold" pitchFamily="34" charset="-120"/>
              </a:rPr>
              <a:t>2</a:t>
            </a:r>
            <a:endParaRPr lang="en-US" sz="2700" dirty="0"/>
          </a:p>
        </p:txBody>
      </p:sp>
      <p:sp>
        <p:nvSpPr>
          <p:cNvPr id="10" name="Text 7"/>
          <p:cNvSpPr/>
          <p:nvPr/>
        </p:nvSpPr>
        <p:spPr>
          <a:xfrm>
            <a:off x="7031712" y="4026218"/>
            <a:ext cx="2862024" cy="357783"/>
          </a:xfrm>
          <a:prstGeom prst="rect">
            <a:avLst/>
          </a:prstGeom>
          <a:noFill/>
          <a:ln/>
        </p:spPr>
        <p:txBody>
          <a:bodyPr wrap="none" lIns="0" tIns="0" rIns="0" bIns="0" rtlCol="0" anchor="t"/>
          <a:lstStyle/>
          <a:p>
            <a:pPr marL="0" indent="0">
              <a:lnSpc>
                <a:spcPts val="2800"/>
              </a:lnSpc>
              <a:buNone/>
            </a:pPr>
            <a:r>
              <a:rPr lang="en-US" sz="2250" dirty="0">
                <a:solidFill>
                  <a:srgbClr val="746558"/>
                </a:solidFill>
                <a:latin typeface="Gelasio Semi Bold" pitchFamily="34" charset="0"/>
                <a:ea typeface="Gelasio Semi Bold" pitchFamily="34" charset="-122"/>
                <a:cs typeface="Gelasio Semi Bold" pitchFamily="34" charset="-120"/>
              </a:rPr>
              <a:t>Analyser et mesurer</a:t>
            </a:r>
            <a:endParaRPr lang="en-US" sz="2250" dirty="0"/>
          </a:p>
        </p:txBody>
      </p:sp>
      <p:sp>
        <p:nvSpPr>
          <p:cNvPr id="11" name="Text 8"/>
          <p:cNvSpPr/>
          <p:nvPr/>
        </p:nvSpPr>
        <p:spPr>
          <a:xfrm>
            <a:off x="7031712" y="4521279"/>
            <a:ext cx="6797397" cy="366236"/>
          </a:xfrm>
          <a:prstGeom prst="rect">
            <a:avLst/>
          </a:prstGeom>
          <a:noFill/>
          <a:ln/>
        </p:spPr>
        <p:txBody>
          <a:bodyPr wrap="none" lIns="0" tIns="0" rIns="0" bIns="0" rtlCol="0" anchor="t"/>
          <a:lstStyle/>
          <a:p>
            <a:pPr marL="0" indent="0">
              <a:lnSpc>
                <a:spcPts val="2850"/>
              </a:lnSpc>
              <a:buNone/>
            </a:pPr>
            <a:r>
              <a:rPr lang="en-US" sz="1800" dirty="0">
                <a:solidFill>
                  <a:srgbClr val="746558"/>
                </a:solidFill>
                <a:latin typeface="Gelasio" pitchFamily="34" charset="0"/>
                <a:ea typeface="Gelasio" pitchFamily="34" charset="-122"/>
                <a:cs typeface="Gelasio" pitchFamily="34" charset="-120"/>
              </a:rPr>
              <a:t>Analyser et mesurer le débit et la performance réseau</a:t>
            </a:r>
            <a:endParaRPr lang="en-US" sz="1800" dirty="0"/>
          </a:p>
        </p:txBody>
      </p:sp>
      <p:sp>
        <p:nvSpPr>
          <p:cNvPr id="12" name="Shape 9"/>
          <p:cNvSpPr/>
          <p:nvPr/>
        </p:nvSpPr>
        <p:spPr>
          <a:xfrm>
            <a:off x="6287691" y="5374005"/>
            <a:ext cx="515064" cy="515064"/>
          </a:xfrm>
          <a:prstGeom prst="roundRect">
            <a:avLst>
              <a:gd name="adj" fmla="val 6668"/>
            </a:avLst>
          </a:prstGeom>
          <a:solidFill>
            <a:srgbClr val="EEE8DD"/>
          </a:solidFill>
          <a:ln/>
        </p:spPr>
        <p:txBody>
          <a:bodyPr/>
          <a:lstStyle/>
          <a:p>
            <a:endParaRPr lang="fr-GN"/>
          </a:p>
        </p:txBody>
      </p:sp>
      <p:sp>
        <p:nvSpPr>
          <p:cNvPr id="13" name="Text 10"/>
          <p:cNvSpPr/>
          <p:nvPr/>
        </p:nvSpPr>
        <p:spPr>
          <a:xfrm>
            <a:off x="6441757" y="5459730"/>
            <a:ext cx="206931" cy="343495"/>
          </a:xfrm>
          <a:prstGeom prst="rect">
            <a:avLst/>
          </a:prstGeom>
          <a:noFill/>
          <a:ln/>
        </p:spPr>
        <p:txBody>
          <a:bodyPr wrap="none" lIns="0" tIns="0" rIns="0" bIns="0" rtlCol="0" anchor="t"/>
          <a:lstStyle/>
          <a:p>
            <a:pPr marL="0" indent="0" algn="ctr">
              <a:lnSpc>
                <a:spcPts val="2700"/>
              </a:lnSpc>
              <a:buNone/>
            </a:pPr>
            <a:r>
              <a:rPr lang="en-US" sz="2700" dirty="0">
                <a:solidFill>
                  <a:srgbClr val="746558"/>
                </a:solidFill>
                <a:latin typeface="Gelasio Semi Bold" pitchFamily="34" charset="0"/>
                <a:ea typeface="Gelasio Semi Bold" pitchFamily="34" charset="-122"/>
                <a:cs typeface="Gelasio Semi Bold" pitchFamily="34" charset="-120"/>
              </a:rPr>
              <a:t>3</a:t>
            </a:r>
            <a:endParaRPr lang="en-US" sz="2700" dirty="0"/>
          </a:p>
        </p:txBody>
      </p:sp>
      <p:sp>
        <p:nvSpPr>
          <p:cNvPr id="14" name="Text 11"/>
          <p:cNvSpPr/>
          <p:nvPr/>
        </p:nvSpPr>
        <p:spPr>
          <a:xfrm>
            <a:off x="7031712" y="5374005"/>
            <a:ext cx="3629739" cy="357783"/>
          </a:xfrm>
          <a:prstGeom prst="rect">
            <a:avLst/>
          </a:prstGeom>
          <a:noFill/>
          <a:ln/>
        </p:spPr>
        <p:txBody>
          <a:bodyPr wrap="none" lIns="0" tIns="0" rIns="0" bIns="0" rtlCol="0" anchor="t"/>
          <a:lstStyle/>
          <a:p>
            <a:pPr marL="0" indent="0">
              <a:lnSpc>
                <a:spcPts val="2800"/>
              </a:lnSpc>
              <a:buNone/>
            </a:pPr>
            <a:r>
              <a:rPr lang="en-US" sz="2250" dirty="0">
                <a:solidFill>
                  <a:srgbClr val="746558"/>
                </a:solidFill>
                <a:latin typeface="Gelasio Semi Bold" pitchFamily="34" charset="0"/>
                <a:ea typeface="Gelasio Semi Bold" pitchFamily="34" charset="-122"/>
                <a:cs typeface="Gelasio Semi Bold" pitchFamily="34" charset="-120"/>
              </a:rPr>
              <a:t>Maîtriser les technologies</a:t>
            </a:r>
            <a:endParaRPr lang="en-US" sz="2250" dirty="0"/>
          </a:p>
        </p:txBody>
      </p:sp>
      <p:sp>
        <p:nvSpPr>
          <p:cNvPr id="15" name="Text 12"/>
          <p:cNvSpPr/>
          <p:nvPr/>
        </p:nvSpPr>
        <p:spPr>
          <a:xfrm>
            <a:off x="7031712" y="5869067"/>
            <a:ext cx="6797397" cy="366236"/>
          </a:xfrm>
          <a:prstGeom prst="rect">
            <a:avLst/>
          </a:prstGeom>
          <a:noFill/>
          <a:ln/>
        </p:spPr>
        <p:txBody>
          <a:bodyPr wrap="none" lIns="0" tIns="0" rIns="0" bIns="0" rtlCol="0" anchor="t"/>
          <a:lstStyle/>
          <a:p>
            <a:pPr marL="0" indent="0">
              <a:lnSpc>
                <a:spcPts val="2850"/>
              </a:lnSpc>
              <a:buNone/>
            </a:pPr>
            <a:r>
              <a:rPr lang="en-US" sz="1800" dirty="0">
                <a:solidFill>
                  <a:srgbClr val="746558"/>
                </a:solidFill>
                <a:latin typeface="Gelasio" pitchFamily="34" charset="0"/>
                <a:ea typeface="Gelasio" pitchFamily="34" charset="-122"/>
                <a:cs typeface="Gelasio" pitchFamily="34" charset="-120"/>
              </a:rPr>
              <a:t>Maîtriser les technologies de transmission et de multiplexage</a:t>
            </a:r>
            <a:endParaRPr lang="en-US" sz="1800" dirty="0"/>
          </a:p>
        </p:txBody>
      </p:sp>
      <p:sp>
        <p:nvSpPr>
          <p:cNvPr id="16" name="Shape 13"/>
          <p:cNvSpPr/>
          <p:nvPr/>
        </p:nvSpPr>
        <p:spPr>
          <a:xfrm>
            <a:off x="6287691" y="6721793"/>
            <a:ext cx="515064" cy="515064"/>
          </a:xfrm>
          <a:prstGeom prst="roundRect">
            <a:avLst>
              <a:gd name="adj" fmla="val 6668"/>
            </a:avLst>
          </a:prstGeom>
          <a:solidFill>
            <a:srgbClr val="EEE8DD"/>
          </a:solidFill>
          <a:ln/>
        </p:spPr>
        <p:txBody>
          <a:bodyPr/>
          <a:lstStyle/>
          <a:p>
            <a:endParaRPr lang="fr-GN"/>
          </a:p>
        </p:txBody>
      </p:sp>
      <p:sp>
        <p:nvSpPr>
          <p:cNvPr id="17" name="Text 14"/>
          <p:cNvSpPr/>
          <p:nvPr/>
        </p:nvSpPr>
        <p:spPr>
          <a:xfrm>
            <a:off x="6438067" y="6807517"/>
            <a:ext cx="214193" cy="343495"/>
          </a:xfrm>
          <a:prstGeom prst="rect">
            <a:avLst/>
          </a:prstGeom>
          <a:noFill/>
          <a:ln/>
        </p:spPr>
        <p:txBody>
          <a:bodyPr wrap="none" lIns="0" tIns="0" rIns="0" bIns="0" rtlCol="0" anchor="t"/>
          <a:lstStyle/>
          <a:p>
            <a:pPr marL="0" indent="0" algn="ctr">
              <a:lnSpc>
                <a:spcPts val="2700"/>
              </a:lnSpc>
              <a:buNone/>
            </a:pPr>
            <a:r>
              <a:rPr lang="en-US" sz="2700" dirty="0">
                <a:solidFill>
                  <a:srgbClr val="746558"/>
                </a:solidFill>
                <a:latin typeface="Gelasio Semi Bold" pitchFamily="34" charset="0"/>
                <a:ea typeface="Gelasio Semi Bold" pitchFamily="34" charset="-122"/>
                <a:cs typeface="Gelasio Semi Bold" pitchFamily="34" charset="-120"/>
              </a:rPr>
              <a:t>4</a:t>
            </a:r>
            <a:endParaRPr lang="en-US" sz="2700" dirty="0"/>
          </a:p>
        </p:txBody>
      </p:sp>
      <p:sp>
        <p:nvSpPr>
          <p:cNvPr id="18" name="Text 15"/>
          <p:cNvSpPr/>
          <p:nvPr/>
        </p:nvSpPr>
        <p:spPr>
          <a:xfrm>
            <a:off x="7031712" y="6721793"/>
            <a:ext cx="2862024" cy="357783"/>
          </a:xfrm>
          <a:prstGeom prst="rect">
            <a:avLst/>
          </a:prstGeom>
          <a:noFill/>
          <a:ln/>
        </p:spPr>
        <p:txBody>
          <a:bodyPr wrap="none" lIns="0" tIns="0" rIns="0" bIns="0" rtlCol="0" anchor="t"/>
          <a:lstStyle/>
          <a:p>
            <a:pPr marL="0" indent="0">
              <a:lnSpc>
                <a:spcPts val="2800"/>
              </a:lnSpc>
              <a:buNone/>
            </a:pPr>
            <a:r>
              <a:rPr lang="en-US" sz="2250" dirty="0">
                <a:solidFill>
                  <a:srgbClr val="746558"/>
                </a:solidFill>
                <a:latin typeface="Gelasio Semi Bold" pitchFamily="34" charset="0"/>
                <a:ea typeface="Gelasio Semi Bold" pitchFamily="34" charset="-122"/>
                <a:cs typeface="Gelasio Semi Bold" pitchFamily="34" charset="-120"/>
              </a:rPr>
              <a:t>Configurer et gérer</a:t>
            </a:r>
            <a:endParaRPr lang="en-US" sz="2250" dirty="0"/>
          </a:p>
        </p:txBody>
      </p:sp>
      <p:sp>
        <p:nvSpPr>
          <p:cNvPr id="19" name="Text 16"/>
          <p:cNvSpPr/>
          <p:nvPr/>
        </p:nvSpPr>
        <p:spPr>
          <a:xfrm>
            <a:off x="7031712" y="7216854"/>
            <a:ext cx="6797397" cy="366236"/>
          </a:xfrm>
          <a:prstGeom prst="rect">
            <a:avLst/>
          </a:prstGeom>
          <a:noFill/>
          <a:ln/>
        </p:spPr>
        <p:txBody>
          <a:bodyPr wrap="none" lIns="0" tIns="0" rIns="0" bIns="0" rtlCol="0" anchor="t"/>
          <a:lstStyle/>
          <a:p>
            <a:pPr marL="0" indent="0">
              <a:lnSpc>
                <a:spcPts val="2850"/>
              </a:lnSpc>
              <a:buNone/>
            </a:pPr>
            <a:r>
              <a:rPr lang="en-US" sz="1800" dirty="0">
                <a:solidFill>
                  <a:srgbClr val="746558"/>
                </a:solidFill>
                <a:latin typeface="Gelasio" pitchFamily="34" charset="0"/>
                <a:ea typeface="Gelasio" pitchFamily="34" charset="-122"/>
                <a:cs typeface="Gelasio" pitchFamily="34" charset="-120"/>
              </a:rPr>
              <a:t>Configurer et gérer les protocoles de transport</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0232"/>
          </a:xfrm>
          <a:prstGeom prst="rect">
            <a:avLst/>
          </a:prstGeom>
        </p:spPr>
      </p:pic>
      <p:sp>
        <p:nvSpPr>
          <p:cNvPr id="3" name="Text 0"/>
          <p:cNvSpPr/>
          <p:nvPr/>
        </p:nvSpPr>
        <p:spPr>
          <a:xfrm>
            <a:off x="786765" y="3609380"/>
            <a:ext cx="8477964" cy="702588"/>
          </a:xfrm>
          <a:prstGeom prst="rect">
            <a:avLst/>
          </a:prstGeom>
          <a:noFill/>
          <a:ln/>
        </p:spPr>
        <p:txBody>
          <a:bodyPr wrap="none" lIns="0" tIns="0" rIns="0" bIns="0" rtlCol="0" anchor="t"/>
          <a:lstStyle/>
          <a:p>
            <a:pPr marL="0" indent="0">
              <a:lnSpc>
                <a:spcPts val="5500"/>
              </a:lnSpc>
              <a:buNone/>
            </a:pPr>
            <a:r>
              <a:rPr lang="en-US" sz="4400" dirty="0">
                <a:solidFill>
                  <a:srgbClr val="484237"/>
                </a:solidFill>
                <a:latin typeface="Gelasio Semi Bold" pitchFamily="34" charset="0"/>
                <a:ea typeface="Gelasio Semi Bold" pitchFamily="34" charset="-122"/>
                <a:cs typeface="Gelasio Semi Bold" pitchFamily="34" charset="-120"/>
              </a:rPr>
              <a:t>Objectifs spécifiques (Partie 2)</a:t>
            </a:r>
            <a:endParaRPr lang="en-US" sz="4400" dirty="0"/>
          </a:p>
        </p:txBody>
      </p:sp>
      <p:sp>
        <p:nvSpPr>
          <p:cNvPr id="4" name="Shape 1"/>
          <p:cNvSpPr/>
          <p:nvPr/>
        </p:nvSpPr>
        <p:spPr>
          <a:xfrm>
            <a:off x="786765" y="4902041"/>
            <a:ext cx="505778" cy="505778"/>
          </a:xfrm>
          <a:prstGeom prst="roundRect">
            <a:avLst>
              <a:gd name="adj" fmla="val 6668"/>
            </a:avLst>
          </a:prstGeom>
          <a:solidFill>
            <a:srgbClr val="EEE8DD"/>
          </a:solidFill>
          <a:ln/>
        </p:spPr>
        <p:txBody>
          <a:bodyPr/>
          <a:lstStyle/>
          <a:p>
            <a:endParaRPr lang="fr-GN"/>
          </a:p>
        </p:txBody>
      </p:sp>
      <p:sp>
        <p:nvSpPr>
          <p:cNvPr id="5" name="Text 2"/>
          <p:cNvSpPr/>
          <p:nvPr/>
        </p:nvSpPr>
        <p:spPr>
          <a:xfrm>
            <a:off x="960120" y="4986338"/>
            <a:ext cx="159068" cy="337185"/>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1517333" y="4902041"/>
            <a:ext cx="3601045" cy="351234"/>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Concevoir et implémenter</a:t>
            </a:r>
            <a:endParaRPr lang="en-US" sz="2200" dirty="0"/>
          </a:p>
        </p:txBody>
      </p:sp>
      <p:sp>
        <p:nvSpPr>
          <p:cNvPr id="7" name="Text 4"/>
          <p:cNvSpPr/>
          <p:nvPr/>
        </p:nvSpPr>
        <p:spPr>
          <a:xfrm>
            <a:off x="1517333" y="5388054"/>
            <a:ext cx="5685473" cy="359569"/>
          </a:xfrm>
          <a:prstGeom prst="rect">
            <a:avLst/>
          </a:prstGeom>
          <a:noFill/>
          <a:ln/>
        </p:spPr>
        <p:txBody>
          <a:bodyPr wrap="non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Concevoir et implémenter des réseaux filaires et sans fil</a:t>
            </a:r>
            <a:endParaRPr lang="en-US" sz="1750" dirty="0"/>
          </a:p>
        </p:txBody>
      </p:sp>
      <p:sp>
        <p:nvSpPr>
          <p:cNvPr id="8" name="Shape 5"/>
          <p:cNvSpPr/>
          <p:nvPr/>
        </p:nvSpPr>
        <p:spPr>
          <a:xfrm>
            <a:off x="7427595" y="4902041"/>
            <a:ext cx="505778" cy="505778"/>
          </a:xfrm>
          <a:prstGeom prst="roundRect">
            <a:avLst>
              <a:gd name="adj" fmla="val 6668"/>
            </a:avLst>
          </a:prstGeom>
          <a:solidFill>
            <a:srgbClr val="EEE8DD"/>
          </a:solidFill>
          <a:ln/>
        </p:spPr>
        <p:txBody>
          <a:bodyPr/>
          <a:lstStyle/>
          <a:p>
            <a:endParaRPr lang="fr-GN"/>
          </a:p>
        </p:txBody>
      </p:sp>
      <p:sp>
        <p:nvSpPr>
          <p:cNvPr id="9" name="Text 6"/>
          <p:cNvSpPr/>
          <p:nvPr/>
        </p:nvSpPr>
        <p:spPr>
          <a:xfrm>
            <a:off x="7578209" y="4986338"/>
            <a:ext cx="204430" cy="337185"/>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8158163" y="4902041"/>
            <a:ext cx="3696533" cy="351234"/>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Surveiller et diagnostiquer</a:t>
            </a:r>
            <a:endParaRPr lang="en-US" sz="2200" dirty="0"/>
          </a:p>
        </p:txBody>
      </p:sp>
      <p:sp>
        <p:nvSpPr>
          <p:cNvPr id="11" name="Text 8"/>
          <p:cNvSpPr/>
          <p:nvPr/>
        </p:nvSpPr>
        <p:spPr>
          <a:xfrm>
            <a:off x="8158163" y="5388054"/>
            <a:ext cx="5685473" cy="359569"/>
          </a:xfrm>
          <a:prstGeom prst="rect">
            <a:avLst/>
          </a:prstGeom>
          <a:noFill/>
          <a:ln/>
        </p:spPr>
        <p:txBody>
          <a:bodyPr wrap="non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Surveiller et diagnostiquer la performance des réseaux</a:t>
            </a:r>
            <a:endParaRPr lang="en-US" sz="1750" dirty="0"/>
          </a:p>
        </p:txBody>
      </p:sp>
      <p:sp>
        <p:nvSpPr>
          <p:cNvPr id="12" name="Shape 9"/>
          <p:cNvSpPr/>
          <p:nvPr/>
        </p:nvSpPr>
        <p:spPr>
          <a:xfrm>
            <a:off x="786765" y="6225302"/>
            <a:ext cx="505778" cy="505778"/>
          </a:xfrm>
          <a:prstGeom prst="roundRect">
            <a:avLst>
              <a:gd name="adj" fmla="val 6668"/>
            </a:avLst>
          </a:prstGeom>
          <a:solidFill>
            <a:srgbClr val="EEE8DD"/>
          </a:solidFill>
          <a:ln/>
        </p:spPr>
        <p:txBody>
          <a:bodyPr/>
          <a:lstStyle/>
          <a:p>
            <a:endParaRPr lang="fr-GN"/>
          </a:p>
        </p:txBody>
      </p:sp>
      <p:sp>
        <p:nvSpPr>
          <p:cNvPr id="13" name="Text 10"/>
          <p:cNvSpPr/>
          <p:nvPr/>
        </p:nvSpPr>
        <p:spPr>
          <a:xfrm>
            <a:off x="937974" y="6309598"/>
            <a:ext cx="203240" cy="337185"/>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4" name="Text 11"/>
          <p:cNvSpPr/>
          <p:nvPr/>
        </p:nvSpPr>
        <p:spPr>
          <a:xfrm>
            <a:off x="1517333" y="6225302"/>
            <a:ext cx="4752380" cy="351234"/>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Appliquer des mesures de sécurité</a:t>
            </a:r>
            <a:endParaRPr lang="en-US" sz="2200" dirty="0"/>
          </a:p>
        </p:txBody>
      </p:sp>
      <p:sp>
        <p:nvSpPr>
          <p:cNvPr id="15" name="Text 12"/>
          <p:cNvSpPr/>
          <p:nvPr/>
        </p:nvSpPr>
        <p:spPr>
          <a:xfrm>
            <a:off x="1517333" y="6711315"/>
            <a:ext cx="5685473" cy="719138"/>
          </a:xfrm>
          <a:prstGeom prst="rect">
            <a:avLst/>
          </a:prstGeom>
          <a:noFill/>
          <a:ln/>
        </p:spPr>
        <p:txBody>
          <a:bodyPr wrap="squar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Appliquer des mesures de sécurité tout en optimisant le débit</a:t>
            </a:r>
            <a:endParaRPr lang="en-US" sz="1750" dirty="0"/>
          </a:p>
        </p:txBody>
      </p:sp>
      <p:sp>
        <p:nvSpPr>
          <p:cNvPr id="16" name="Shape 13"/>
          <p:cNvSpPr/>
          <p:nvPr/>
        </p:nvSpPr>
        <p:spPr>
          <a:xfrm>
            <a:off x="7427595" y="6225302"/>
            <a:ext cx="505778" cy="505778"/>
          </a:xfrm>
          <a:prstGeom prst="roundRect">
            <a:avLst>
              <a:gd name="adj" fmla="val 6668"/>
            </a:avLst>
          </a:prstGeom>
          <a:solidFill>
            <a:srgbClr val="EEE8DD"/>
          </a:solidFill>
          <a:ln/>
        </p:spPr>
        <p:txBody>
          <a:bodyPr/>
          <a:lstStyle/>
          <a:p>
            <a:endParaRPr lang="fr-GN"/>
          </a:p>
        </p:txBody>
      </p:sp>
      <p:sp>
        <p:nvSpPr>
          <p:cNvPr id="17" name="Text 14"/>
          <p:cNvSpPr/>
          <p:nvPr/>
        </p:nvSpPr>
        <p:spPr>
          <a:xfrm>
            <a:off x="7575352" y="6309598"/>
            <a:ext cx="210264" cy="337185"/>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4</a:t>
            </a:r>
            <a:endParaRPr lang="en-US" sz="2650" dirty="0"/>
          </a:p>
        </p:txBody>
      </p:sp>
      <p:sp>
        <p:nvSpPr>
          <p:cNvPr id="18" name="Text 15"/>
          <p:cNvSpPr/>
          <p:nvPr/>
        </p:nvSpPr>
        <p:spPr>
          <a:xfrm>
            <a:off x="8158163" y="6225302"/>
            <a:ext cx="3727013" cy="351234"/>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Comprendre les évolutions</a:t>
            </a:r>
            <a:endParaRPr lang="en-US" sz="2200" dirty="0"/>
          </a:p>
        </p:txBody>
      </p:sp>
      <p:sp>
        <p:nvSpPr>
          <p:cNvPr id="19" name="Text 16"/>
          <p:cNvSpPr/>
          <p:nvPr/>
        </p:nvSpPr>
        <p:spPr>
          <a:xfrm>
            <a:off x="8158163" y="6711315"/>
            <a:ext cx="5685473" cy="719138"/>
          </a:xfrm>
          <a:prstGeom prst="rect">
            <a:avLst/>
          </a:prstGeom>
          <a:noFill/>
          <a:ln/>
        </p:spPr>
        <p:txBody>
          <a:bodyPr wrap="square" lIns="0" tIns="0" rIns="0" bIns="0" rtlCol="0" anchor="t"/>
          <a:lstStyle/>
          <a:p>
            <a:pPr marL="0" indent="0">
              <a:lnSpc>
                <a:spcPts val="2800"/>
              </a:lnSpc>
              <a:buNone/>
            </a:pPr>
            <a:r>
              <a:rPr lang="en-US" sz="1750" dirty="0">
                <a:solidFill>
                  <a:srgbClr val="746558"/>
                </a:solidFill>
                <a:latin typeface="Gelasio" pitchFamily="34" charset="0"/>
                <a:ea typeface="Gelasio" pitchFamily="34" charset="-122"/>
                <a:cs typeface="Gelasio" pitchFamily="34" charset="-120"/>
              </a:rPr>
              <a:t>Comprendre les réseaux de nouvelle génération et anticiper les évolutions.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1048" y="812602"/>
            <a:ext cx="6734651" cy="679490"/>
          </a:xfrm>
          <a:prstGeom prst="rect">
            <a:avLst/>
          </a:prstGeom>
          <a:noFill/>
          <a:ln/>
        </p:spPr>
        <p:txBody>
          <a:bodyPr wrap="none" lIns="0" tIns="0" rIns="0" bIns="0" rtlCol="0" anchor="t"/>
          <a:lstStyle/>
          <a:p>
            <a:pPr marL="0" indent="0">
              <a:lnSpc>
                <a:spcPts val="5350"/>
              </a:lnSpc>
              <a:buNone/>
            </a:pPr>
            <a:r>
              <a:rPr lang="en-US" sz="4250" dirty="0">
                <a:solidFill>
                  <a:srgbClr val="484237"/>
                </a:solidFill>
                <a:latin typeface="Gelasio Semi Bold" pitchFamily="34" charset="0"/>
                <a:ea typeface="Gelasio Semi Bold" pitchFamily="34" charset="-122"/>
                <a:cs typeface="Gelasio Semi Bold" pitchFamily="34" charset="-120"/>
              </a:rPr>
              <a:t>Méthode d'enseignement</a:t>
            </a:r>
            <a:endParaRPr lang="en-US" sz="4250" dirty="0"/>
          </a:p>
        </p:txBody>
      </p:sp>
      <p:sp>
        <p:nvSpPr>
          <p:cNvPr id="4" name="Shape 1"/>
          <p:cNvSpPr/>
          <p:nvPr/>
        </p:nvSpPr>
        <p:spPr>
          <a:xfrm>
            <a:off x="761048" y="2062758"/>
            <a:ext cx="489228" cy="489228"/>
          </a:xfrm>
          <a:prstGeom prst="roundRect">
            <a:avLst>
              <a:gd name="adj" fmla="val 6668"/>
            </a:avLst>
          </a:prstGeom>
          <a:solidFill>
            <a:srgbClr val="EEE8DD"/>
          </a:solidFill>
          <a:ln/>
        </p:spPr>
        <p:txBody>
          <a:bodyPr/>
          <a:lstStyle/>
          <a:p>
            <a:endParaRPr lang="fr-GN"/>
          </a:p>
        </p:txBody>
      </p:sp>
      <p:sp>
        <p:nvSpPr>
          <p:cNvPr id="5" name="Text 2"/>
          <p:cNvSpPr/>
          <p:nvPr/>
        </p:nvSpPr>
        <p:spPr>
          <a:xfrm>
            <a:off x="928688" y="2144197"/>
            <a:ext cx="153829" cy="326231"/>
          </a:xfrm>
          <a:prstGeom prst="rect">
            <a:avLst/>
          </a:prstGeom>
          <a:noFill/>
          <a:ln/>
        </p:spPr>
        <p:txBody>
          <a:bodyPr wrap="none" lIns="0" tIns="0" rIns="0" bIns="0" rtlCol="0" anchor="t"/>
          <a:lstStyle/>
          <a:p>
            <a:pPr marL="0" indent="0" algn="ctr">
              <a:lnSpc>
                <a:spcPts val="2550"/>
              </a:lnSpc>
              <a:buNone/>
            </a:pPr>
            <a:r>
              <a:rPr lang="en-US" sz="2550" dirty="0">
                <a:solidFill>
                  <a:srgbClr val="746558"/>
                </a:solidFill>
                <a:latin typeface="Gelasio Semi Bold" pitchFamily="34" charset="0"/>
                <a:ea typeface="Gelasio Semi Bold" pitchFamily="34" charset="-122"/>
                <a:cs typeface="Gelasio Semi Bold" pitchFamily="34" charset="-120"/>
              </a:rPr>
              <a:t>1</a:t>
            </a:r>
            <a:endParaRPr lang="en-US" sz="2550" dirty="0"/>
          </a:p>
        </p:txBody>
      </p:sp>
      <p:sp>
        <p:nvSpPr>
          <p:cNvPr id="6" name="Text 3"/>
          <p:cNvSpPr/>
          <p:nvPr/>
        </p:nvSpPr>
        <p:spPr>
          <a:xfrm>
            <a:off x="1467683" y="2062758"/>
            <a:ext cx="2718316" cy="339685"/>
          </a:xfrm>
          <a:prstGeom prst="rect">
            <a:avLst/>
          </a:prstGeom>
          <a:noFill/>
          <a:ln/>
        </p:spPr>
        <p:txBody>
          <a:bodyPr wrap="non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Cours magistraux</a:t>
            </a:r>
            <a:endParaRPr lang="en-US" sz="2100" dirty="0"/>
          </a:p>
        </p:txBody>
      </p:sp>
      <p:sp>
        <p:nvSpPr>
          <p:cNvPr id="7" name="Text 4"/>
          <p:cNvSpPr/>
          <p:nvPr/>
        </p:nvSpPr>
        <p:spPr>
          <a:xfrm>
            <a:off x="1467683" y="2532817"/>
            <a:ext cx="6915269" cy="348020"/>
          </a:xfrm>
          <a:prstGeom prst="rect">
            <a:avLst/>
          </a:prstGeom>
          <a:noFill/>
          <a:ln/>
        </p:spPr>
        <p:txBody>
          <a:bodyPr wrap="non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Cours magistraux pour l'enseignement des concepts théoriques.</a:t>
            </a:r>
            <a:endParaRPr lang="en-US" sz="1700" dirty="0"/>
          </a:p>
        </p:txBody>
      </p:sp>
      <p:sp>
        <p:nvSpPr>
          <p:cNvPr id="8" name="Shape 5"/>
          <p:cNvSpPr/>
          <p:nvPr/>
        </p:nvSpPr>
        <p:spPr>
          <a:xfrm>
            <a:off x="761048" y="3342799"/>
            <a:ext cx="489228" cy="489228"/>
          </a:xfrm>
          <a:prstGeom prst="roundRect">
            <a:avLst>
              <a:gd name="adj" fmla="val 6668"/>
            </a:avLst>
          </a:prstGeom>
          <a:solidFill>
            <a:srgbClr val="EEE8DD"/>
          </a:solidFill>
          <a:ln/>
        </p:spPr>
        <p:txBody>
          <a:bodyPr/>
          <a:lstStyle/>
          <a:p>
            <a:endParaRPr lang="fr-GN"/>
          </a:p>
        </p:txBody>
      </p:sp>
      <p:sp>
        <p:nvSpPr>
          <p:cNvPr id="9" name="Text 6"/>
          <p:cNvSpPr/>
          <p:nvPr/>
        </p:nvSpPr>
        <p:spPr>
          <a:xfrm>
            <a:off x="906780" y="3424238"/>
            <a:ext cx="197644" cy="326231"/>
          </a:xfrm>
          <a:prstGeom prst="rect">
            <a:avLst/>
          </a:prstGeom>
          <a:noFill/>
          <a:ln/>
        </p:spPr>
        <p:txBody>
          <a:bodyPr wrap="none" lIns="0" tIns="0" rIns="0" bIns="0" rtlCol="0" anchor="t"/>
          <a:lstStyle/>
          <a:p>
            <a:pPr marL="0" indent="0" algn="ctr">
              <a:lnSpc>
                <a:spcPts val="2550"/>
              </a:lnSpc>
              <a:buNone/>
            </a:pPr>
            <a:r>
              <a:rPr lang="en-US" sz="2550" dirty="0">
                <a:solidFill>
                  <a:srgbClr val="746558"/>
                </a:solidFill>
                <a:latin typeface="Gelasio Semi Bold" pitchFamily="34" charset="0"/>
                <a:ea typeface="Gelasio Semi Bold" pitchFamily="34" charset="-122"/>
                <a:cs typeface="Gelasio Semi Bold" pitchFamily="34" charset="-120"/>
              </a:rPr>
              <a:t>2</a:t>
            </a:r>
            <a:endParaRPr lang="en-US" sz="2550" dirty="0"/>
          </a:p>
        </p:txBody>
      </p:sp>
      <p:sp>
        <p:nvSpPr>
          <p:cNvPr id="10" name="Text 7"/>
          <p:cNvSpPr/>
          <p:nvPr/>
        </p:nvSpPr>
        <p:spPr>
          <a:xfrm>
            <a:off x="1467683" y="3342799"/>
            <a:ext cx="2896433" cy="339685"/>
          </a:xfrm>
          <a:prstGeom prst="rect">
            <a:avLst/>
          </a:prstGeom>
          <a:noFill/>
          <a:ln/>
        </p:spPr>
        <p:txBody>
          <a:bodyPr wrap="non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Séminaires et ateliers</a:t>
            </a:r>
            <a:endParaRPr lang="en-US" sz="2100" dirty="0"/>
          </a:p>
        </p:txBody>
      </p:sp>
      <p:sp>
        <p:nvSpPr>
          <p:cNvPr id="11" name="Text 8"/>
          <p:cNvSpPr/>
          <p:nvPr/>
        </p:nvSpPr>
        <p:spPr>
          <a:xfrm>
            <a:off x="1467683" y="3812858"/>
            <a:ext cx="6915269" cy="696039"/>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Séminaires et ateliers pratiques pour l'application concrète des technologies.</a:t>
            </a:r>
            <a:endParaRPr lang="en-US" sz="1700" dirty="0"/>
          </a:p>
        </p:txBody>
      </p:sp>
      <p:sp>
        <p:nvSpPr>
          <p:cNvPr id="12" name="Shape 9"/>
          <p:cNvSpPr/>
          <p:nvPr/>
        </p:nvSpPr>
        <p:spPr>
          <a:xfrm>
            <a:off x="761048" y="4970859"/>
            <a:ext cx="489228" cy="489228"/>
          </a:xfrm>
          <a:prstGeom prst="roundRect">
            <a:avLst>
              <a:gd name="adj" fmla="val 6668"/>
            </a:avLst>
          </a:prstGeom>
          <a:solidFill>
            <a:srgbClr val="EEE8DD"/>
          </a:solidFill>
          <a:ln/>
        </p:spPr>
        <p:txBody>
          <a:bodyPr/>
          <a:lstStyle/>
          <a:p>
            <a:endParaRPr lang="fr-GN"/>
          </a:p>
        </p:txBody>
      </p:sp>
      <p:sp>
        <p:nvSpPr>
          <p:cNvPr id="13" name="Text 10"/>
          <p:cNvSpPr/>
          <p:nvPr/>
        </p:nvSpPr>
        <p:spPr>
          <a:xfrm>
            <a:off x="907375" y="5052298"/>
            <a:ext cx="196572" cy="326231"/>
          </a:xfrm>
          <a:prstGeom prst="rect">
            <a:avLst/>
          </a:prstGeom>
          <a:noFill/>
          <a:ln/>
        </p:spPr>
        <p:txBody>
          <a:bodyPr wrap="none" lIns="0" tIns="0" rIns="0" bIns="0" rtlCol="0" anchor="t"/>
          <a:lstStyle/>
          <a:p>
            <a:pPr marL="0" indent="0" algn="ctr">
              <a:lnSpc>
                <a:spcPts val="2550"/>
              </a:lnSpc>
              <a:buNone/>
            </a:pPr>
            <a:r>
              <a:rPr lang="en-US" sz="2550" dirty="0">
                <a:solidFill>
                  <a:srgbClr val="746558"/>
                </a:solidFill>
                <a:latin typeface="Gelasio Semi Bold" pitchFamily="34" charset="0"/>
                <a:ea typeface="Gelasio Semi Bold" pitchFamily="34" charset="-122"/>
                <a:cs typeface="Gelasio Semi Bold" pitchFamily="34" charset="-120"/>
              </a:rPr>
              <a:t>3</a:t>
            </a:r>
            <a:endParaRPr lang="en-US" sz="2550" dirty="0"/>
          </a:p>
        </p:txBody>
      </p:sp>
      <p:sp>
        <p:nvSpPr>
          <p:cNvPr id="14" name="Text 11"/>
          <p:cNvSpPr/>
          <p:nvPr/>
        </p:nvSpPr>
        <p:spPr>
          <a:xfrm>
            <a:off x="1467683" y="4970859"/>
            <a:ext cx="2718316" cy="339685"/>
          </a:xfrm>
          <a:prstGeom prst="rect">
            <a:avLst/>
          </a:prstGeom>
          <a:noFill/>
          <a:ln/>
        </p:spPr>
        <p:txBody>
          <a:bodyPr wrap="non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Études de cas</a:t>
            </a:r>
            <a:endParaRPr lang="en-US" sz="2100" dirty="0"/>
          </a:p>
        </p:txBody>
      </p:sp>
      <p:sp>
        <p:nvSpPr>
          <p:cNvPr id="15" name="Text 12"/>
          <p:cNvSpPr/>
          <p:nvPr/>
        </p:nvSpPr>
        <p:spPr>
          <a:xfrm>
            <a:off x="1467683" y="5440918"/>
            <a:ext cx="6915269" cy="348020"/>
          </a:xfrm>
          <a:prstGeom prst="rect">
            <a:avLst/>
          </a:prstGeom>
          <a:noFill/>
          <a:ln/>
        </p:spPr>
        <p:txBody>
          <a:bodyPr wrap="non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Études de cas réels et simulations.</a:t>
            </a:r>
            <a:endParaRPr lang="en-US" sz="1700" dirty="0"/>
          </a:p>
        </p:txBody>
      </p:sp>
      <p:sp>
        <p:nvSpPr>
          <p:cNvPr id="16" name="Shape 13"/>
          <p:cNvSpPr/>
          <p:nvPr/>
        </p:nvSpPr>
        <p:spPr>
          <a:xfrm>
            <a:off x="761048" y="6250900"/>
            <a:ext cx="489228" cy="489228"/>
          </a:xfrm>
          <a:prstGeom prst="roundRect">
            <a:avLst>
              <a:gd name="adj" fmla="val 6668"/>
            </a:avLst>
          </a:prstGeom>
          <a:solidFill>
            <a:srgbClr val="EEE8DD"/>
          </a:solidFill>
          <a:ln/>
        </p:spPr>
        <p:txBody>
          <a:bodyPr/>
          <a:lstStyle/>
          <a:p>
            <a:endParaRPr lang="fr-GN"/>
          </a:p>
        </p:txBody>
      </p:sp>
      <p:sp>
        <p:nvSpPr>
          <p:cNvPr id="17" name="Text 14"/>
          <p:cNvSpPr/>
          <p:nvPr/>
        </p:nvSpPr>
        <p:spPr>
          <a:xfrm>
            <a:off x="903923" y="6332339"/>
            <a:ext cx="203359" cy="326231"/>
          </a:xfrm>
          <a:prstGeom prst="rect">
            <a:avLst/>
          </a:prstGeom>
          <a:noFill/>
          <a:ln/>
        </p:spPr>
        <p:txBody>
          <a:bodyPr wrap="none" lIns="0" tIns="0" rIns="0" bIns="0" rtlCol="0" anchor="t"/>
          <a:lstStyle/>
          <a:p>
            <a:pPr marL="0" indent="0" algn="ctr">
              <a:lnSpc>
                <a:spcPts val="2550"/>
              </a:lnSpc>
              <a:buNone/>
            </a:pPr>
            <a:r>
              <a:rPr lang="en-US" sz="2550" dirty="0">
                <a:solidFill>
                  <a:srgbClr val="746558"/>
                </a:solidFill>
                <a:latin typeface="Gelasio Semi Bold" pitchFamily="34" charset="0"/>
                <a:ea typeface="Gelasio Semi Bold" pitchFamily="34" charset="-122"/>
                <a:cs typeface="Gelasio Semi Bold" pitchFamily="34" charset="-120"/>
              </a:rPr>
              <a:t>4</a:t>
            </a:r>
            <a:endParaRPr lang="en-US" sz="2550" dirty="0"/>
          </a:p>
        </p:txBody>
      </p:sp>
      <p:sp>
        <p:nvSpPr>
          <p:cNvPr id="18" name="Text 15"/>
          <p:cNvSpPr/>
          <p:nvPr/>
        </p:nvSpPr>
        <p:spPr>
          <a:xfrm>
            <a:off x="1467683" y="6250900"/>
            <a:ext cx="2718316" cy="339685"/>
          </a:xfrm>
          <a:prstGeom prst="rect">
            <a:avLst/>
          </a:prstGeom>
          <a:noFill/>
          <a:ln/>
        </p:spPr>
        <p:txBody>
          <a:bodyPr wrap="none" lIns="0" tIns="0" rIns="0" bIns="0" rtlCol="0" anchor="t"/>
          <a:lstStyle/>
          <a:p>
            <a:pPr marL="0" indent="0">
              <a:lnSpc>
                <a:spcPts val="2650"/>
              </a:lnSpc>
              <a:buNone/>
            </a:pPr>
            <a:r>
              <a:rPr lang="en-US" sz="2100" dirty="0">
                <a:solidFill>
                  <a:srgbClr val="746558"/>
                </a:solidFill>
                <a:latin typeface="Gelasio Semi Bold" pitchFamily="34" charset="0"/>
                <a:ea typeface="Gelasio Semi Bold" pitchFamily="34" charset="-122"/>
                <a:cs typeface="Gelasio Semi Bold" pitchFamily="34" charset="-120"/>
              </a:rPr>
              <a:t>Projets de groupe</a:t>
            </a:r>
            <a:endParaRPr lang="en-US" sz="2100" dirty="0"/>
          </a:p>
        </p:txBody>
      </p:sp>
      <p:sp>
        <p:nvSpPr>
          <p:cNvPr id="19" name="Text 16"/>
          <p:cNvSpPr/>
          <p:nvPr/>
        </p:nvSpPr>
        <p:spPr>
          <a:xfrm>
            <a:off x="1467683" y="6720959"/>
            <a:ext cx="6915269" cy="696039"/>
          </a:xfrm>
          <a:prstGeom prst="rect">
            <a:avLst/>
          </a:prstGeom>
          <a:noFill/>
          <a:ln/>
        </p:spPr>
        <p:txBody>
          <a:bodyPr wrap="square" lIns="0" tIns="0" rIns="0" bIns="0" rtlCol="0" anchor="t"/>
          <a:lstStyle/>
          <a:p>
            <a:pPr marL="0" indent="0">
              <a:lnSpc>
                <a:spcPts val="2700"/>
              </a:lnSpc>
              <a:buNone/>
            </a:pPr>
            <a:r>
              <a:rPr lang="en-US" sz="1700" dirty="0">
                <a:solidFill>
                  <a:srgbClr val="746558"/>
                </a:solidFill>
                <a:latin typeface="Gelasio" pitchFamily="34" charset="0"/>
                <a:ea typeface="Gelasio" pitchFamily="34" charset="-122"/>
                <a:cs typeface="Gelasio" pitchFamily="34" charset="-120"/>
              </a:rPr>
              <a:t>Projets de groupe pour encourager la collaboration et l'application pratique des connaissances.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559600"/>
            <a:ext cx="7324368" cy="771525"/>
          </a:xfrm>
          <a:prstGeom prst="rect">
            <a:avLst/>
          </a:prstGeom>
          <a:noFill/>
          <a:ln/>
        </p:spPr>
        <p:txBody>
          <a:bodyPr wrap="non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Moyens d'enseignement</a:t>
            </a:r>
            <a:endParaRPr lang="en-US" sz="4850" dirty="0"/>
          </a:p>
        </p:txBody>
      </p:sp>
      <p:sp>
        <p:nvSpPr>
          <p:cNvPr id="3" name="Shape 1"/>
          <p:cNvSpPr/>
          <p:nvPr/>
        </p:nvSpPr>
        <p:spPr>
          <a:xfrm>
            <a:off x="864037" y="3102531"/>
            <a:ext cx="555427" cy="555427"/>
          </a:xfrm>
          <a:prstGeom prst="roundRect">
            <a:avLst>
              <a:gd name="adj" fmla="val 6668"/>
            </a:avLst>
          </a:prstGeom>
          <a:solidFill>
            <a:srgbClr val="EEE8DD"/>
          </a:solidFill>
          <a:ln/>
        </p:spPr>
        <p:txBody>
          <a:bodyPr/>
          <a:lstStyle/>
          <a:p>
            <a:endParaRPr lang="fr-GN"/>
          </a:p>
        </p:txBody>
      </p:sp>
      <p:sp>
        <p:nvSpPr>
          <p:cNvPr id="4" name="Text 2"/>
          <p:cNvSpPr/>
          <p:nvPr/>
        </p:nvSpPr>
        <p:spPr>
          <a:xfrm>
            <a:off x="1054418" y="3195042"/>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5" name="Text 3"/>
          <p:cNvSpPr/>
          <p:nvPr/>
        </p:nvSpPr>
        <p:spPr>
          <a:xfrm>
            <a:off x="1666280" y="310253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Supports visuels</a:t>
            </a:r>
            <a:endParaRPr lang="en-US" sz="2400" dirty="0"/>
          </a:p>
        </p:txBody>
      </p:sp>
      <p:sp>
        <p:nvSpPr>
          <p:cNvPr id="6" name="Text 4"/>
          <p:cNvSpPr/>
          <p:nvPr/>
        </p:nvSpPr>
        <p:spPr>
          <a:xfrm>
            <a:off x="1666280" y="3636407"/>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Présentations PowerPoint et supports de cours en ligne.</a:t>
            </a:r>
            <a:endParaRPr lang="en-US" sz="1900" dirty="0"/>
          </a:p>
        </p:txBody>
      </p:sp>
      <p:sp>
        <p:nvSpPr>
          <p:cNvPr id="7" name="Shape 5"/>
          <p:cNvSpPr/>
          <p:nvPr/>
        </p:nvSpPr>
        <p:spPr>
          <a:xfrm>
            <a:off x="5247084" y="3102531"/>
            <a:ext cx="555427" cy="555427"/>
          </a:xfrm>
          <a:prstGeom prst="roundRect">
            <a:avLst>
              <a:gd name="adj" fmla="val 6668"/>
            </a:avLst>
          </a:prstGeom>
          <a:solidFill>
            <a:srgbClr val="EEE8DD"/>
          </a:solidFill>
          <a:ln/>
        </p:spPr>
        <p:txBody>
          <a:bodyPr/>
          <a:lstStyle/>
          <a:p>
            <a:endParaRPr lang="fr-GN"/>
          </a:p>
        </p:txBody>
      </p:sp>
      <p:sp>
        <p:nvSpPr>
          <p:cNvPr id="8" name="Text 6"/>
          <p:cNvSpPr/>
          <p:nvPr/>
        </p:nvSpPr>
        <p:spPr>
          <a:xfrm>
            <a:off x="5412581" y="3195042"/>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9" name="Text 7"/>
          <p:cNvSpPr/>
          <p:nvPr/>
        </p:nvSpPr>
        <p:spPr>
          <a:xfrm>
            <a:off x="6049328" y="310253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Logiciels et outils</a:t>
            </a:r>
            <a:endParaRPr lang="en-US" sz="2400" dirty="0"/>
          </a:p>
        </p:txBody>
      </p:sp>
      <p:sp>
        <p:nvSpPr>
          <p:cNvPr id="10" name="Text 8"/>
          <p:cNvSpPr/>
          <p:nvPr/>
        </p:nvSpPr>
        <p:spPr>
          <a:xfrm>
            <a:off x="6049328" y="3636407"/>
            <a:ext cx="3333988" cy="1185148"/>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Logiciels et outils de virtualisation et de cloud computing.</a:t>
            </a:r>
            <a:endParaRPr lang="en-US" sz="1900" dirty="0"/>
          </a:p>
        </p:txBody>
      </p:sp>
      <p:sp>
        <p:nvSpPr>
          <p:cNvPr id="11" name="Shape 9"/>
          <p:cNvSpPr/>
          <p:nvPr/>
        </p:nvSpPr>
        <p:spPr>
          <a:xfrm>
            <a:off x="9630132" y="3102531"/>
            <a:ext cx="555427" cy="555427"/>
          </a:xfrm>
          <a:prstGeom prst="roundRect">
            <a:avLst>
              <a:gd name="adj" fmla="val 6668"/>
            </a:avLst>
          </a:prstGeom>
          <a:solidFill>
            <a:srgbClr val="EEE8DD"/>
          </a:solidFill>
          <a:ln/>
        </p:spPr>
        <p:txBody>
          <a:bodyPr/>
          <a:lstStyle/>
          <a:p>
            <a:endParaRPr lang="fr-GN"/>
          </a:p>
        </p:txBody>
      </p:sp>
      <p:sp>
        <p:nvSpPr>
          <p:cNvPr id="12" name="Text 10"/>
          <p:cNvSpPr/>
          <p:nvPr/>
        </p:nvSpPr>
        <p:spPr>
          <a:xfrm>
            <a:off x="9796224" y="3195042"/>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3" name="Text 11"/>
          <p:cNvSpPr/>
          <p:nvPr/>
        </p:nvSpPr>
        <p:spPr>
          <a:xfrm>
            <a:off x="10432375" y="3102531"/>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Laboratoires</a:t>
            </a:r>
            <a:endParaRPr lang="en-US" sz="2400" dirty="0"/>
          </a:p>
        </p:txBody>
      </p:sp>
      <p:sp>
        <p:nvSpPr>
          <p:cNvPr id="14" name="Text 12"/>
          <p:cNvSpPr/>
          <p:nvPr/>
        </p:nvSpPr>
        <p:spPr>
          <a:xfrm>
            <a:off x="10432375" y="3636407"/>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Laboratoires informatiques pour les exercices pratiques.</a:t>
            </a:r>
            <a:endParaRPr lang="en-US" sz="1900" dirty="0"/>
          </a:p>
        </p:txBody>
      </p:sp>
      <p:sp>
        <p:nvSpPr>
          <p:cNvPr id="15" name="Shape 13"/>
          <p:cNvSpPr/>
          <p:nvPr/>
        </p:nvSpPr>
        <p:spPr>
          <a:xfrm>
            <a:off x="864037" y="5346025"/>
            <a:ext cx="555427" cy="555427"/>
          </a:xfrm>
          <a:prstGeom prst="roundRect">
            <a:avLst>
              <a:gd name="adj" fmla="val 6668"/>
            </a:avLst>
          </a:prstGeom>
          <a:solidFill>
            <a:srgbClr val="EEE8DD"/>
          </a:solidFill>
          <a:ln/>
        </p:spPr>
        <p:txBody>
          <a:bodyPr/>
          <a:lstStyle/>
          <a:p>
            <a:endParaRPr lang="fr-GN"/>
          </a:p>
        </p:txBody>
      </p:sp>
      <p:sp>
        <p:nvSpPr>
          <p:cNvPr id="16" name="Text 14"/>
          <p:cNvSpPr/>
          <p:nvPr/>
        </p:nvSpPr>
        <p:spPr>
          <a:xfrm>
            <a:off x="1026200" y="5438537"/>
            <a:ext cx="230981"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4</a:t>
            </a:r>
            <a:endParaRPr lang="en-US" sz="2900" dirty="0"/>
          </a:p>
        </p:txBody>
      </p:sp>
      <p:sp>
        <p:nvSpPr>
          <p:cNvPr id="17" name="Text 15"/>
          <p:cNvSpPr/>
          <p:nvPr/>
        </p:nvSpPr>
        <p:spPr>
          <a:xfrm>
            <a:off x="1666280" y="5346025"/>
            <a:ext cx="4442222"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Ressources complémentaires</a:t>
            </a:r>
            <a:endParaRPr lang="en-US" sz="2400" dirty="0"/>
          </a:p>
        </p:txBody>
      </p:sp>
      <p:sp>
        <p:nvSpPr>
          <p:cNvPr id="18" name="Text 16"/>
          <p:cNvSpPr/>
          <p:nvPr/>
        </p:nvSpPr>
        <p:spPr>
          <a:xfrm>
            <a:off x="1666280" y="5879902"/>
            <a:ext cx="5525572"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Articles de recherche et livres spécialisés.</a:t>
            </a:r>
            <a:endParaRPr lang="en-US" sz="1900" dirty="0"/>
          </a:p>
        </p:txBody>
      </p:sp>
      <p:sp>
        <p:nvSpPr>
          <p:cNvPr id="19" name="Shape 17"/>
          <p:cNvSpPr/>
          <p:nvPr/>
        </p:nvSpPr>
        <p:spPr>
          <a:xfrm>
            <a:off x="7438668" y="5346025"/>
            <a:ext cx="555427" cy="555427"/>
          </a:xfrm>
          <a:prstGeom prst="roundRect">
            <a:avLst>
              <a:gd name="adj" fmla="val 6668"/>
            </a:avLst>
          </a:prstGeom>
          <a:solidFill>
            <a:srgbClr val="EEE8DD"/>
          </a:solidFill>
          <a:ln/>
        </p:spPr>
        <p:txBody>
          <a:bodyPr/>
          <a:lstStyle/>
          <a:p>
            <a:endParaRPr lang="fr-GN"/>
          </a:p>
        </p:txBody>
      </p:sp>
      <p:sp>
        <p:nvSpPr>
          <p:cNvPr id="20" name="Text 18"/>
          <p:cNvSpPr/>
          <p:nvPr/>
        </p:nvSpPr>
        <p:spPr>
          <a:xfrm>
            <a:off x="7609403" y="5438537"/>
            <a:ext cx="21395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5</a:t>
            </a:r>
            <a:endParaRPr lang="en-US" sz="2900" dirty="0"/>
          </a:p>
        </p:txBody>
      </p:sp>
      <p:sp>
        <p:nvSpPr>
          <p:cNvPr id="21" name="Text 19"/>
          <p:cNvSpPr/>
          <p:nvPr/>
        </p:nvSpPr>
        <p:spPr>
          <a:xfrm>
            <a:off x="8240911" y="5346025"/>
            <a:ext cx="3437811"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Contenus multimédias</a:t>
            </a:r>
            <a:endParaRPr lang="en-US" sz="2400" dirty="0"/>
          </a:p>
        </p:txBody>
      </p:sp>
      <p:sp>
        <p:nvSpPr>
          <p:cNvPr id="22" name="Text 20"/>
          <p:cNvSpPr/>
          <p:nvPr/>
        </p:nvSpPr>
        <p:spPr>
          <a:xfrm>
            <a:off x="8240911" y="5879902"/>
            <a:ext cx="5525572"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Vidéos et webinaires de professionnels du domaine.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362075"/>
            <a:ext cx="6590586" cy="771525"/>
          </a:xfrm>
          <a:prstGeom prst="rect">
            <a:avLst/>
          </a:prstGeom>
          <a:noFill/>
          <a:ln/>
        </p:spPr>
        <p:txBody>
          <a:bodyPr wrap="none" lIns="0" tIns="0" rIns="0" bIns="0" rtlCol="0" anchor="t"/>
          <a:lstStyle/>
          <a:p>
            <a:pPr marL="0" indent="0">
              <a:lnSpc>
                <a:spcPts val="6050"/>
              </a:lnSpc>
              <a:buNone/>
            </a:pPr>
            <a:r>
              <a:rPr lang="en-US" sz="4850" dirty="0">
                <a:solidFill>
                  <a:srgbClr val="484237"/>
                </a:solidFill>
                <a:latin typeface="Gelasio Semi Bold" pitchFamily="34" charset="0"/>
                <a:ea typeface="Gelasio Semi Bold" pitchFamily="34" charset="-122"/>
                <a:cs typeface="Gelasio Semi Bold" pitchFamily="34" charset="-120"/>
              </a:rPr>
              <a:t>Méthode d'évaluation</a:t>
            </a:r>
            <a:endParaRPr lang="en-US" sz="4850" dirty="0"/>
          </a:p>
        </p:txBody>
      </p:sp>
      <p:sp>
        <p:nvSpPr>
          <p:cNvPr id="3" name="Shape 1"/>
          <p:cNvSpPr/>
          <p:nvPr/>
        </p:nvSpPr>
        <p:spPr>
          <a:xfrm>
            <a:off x="864037" y="2905006"/>
            <a:ext cx="555427" cy="555427"/>
          </a:xfrm>
          <a:prstGeom prst="roundRect">
            <a:avLst>
              <a:gd name="adj" fmla="val 6668"/>
            </a:avLst>
          </a:prstGeom>
          <a:solidFill>
            <a:srgbClr val="EEE8DD"/>
          </a:solidFill>
          <a:ln/>
        </p:spPr>
        <p:txBody>
          <a:bodyPr/>
          <a:lstStyle/>
          <a:p>
            <a:endParaRPr lang="fr-GN"/>
          </a:p>
        </p:txBody>
      </p:sp>
      <p:sp>
        <p:nvSpPr>
          <p:cNvPr id="4" name="Text 2"/>
          <p:cNvSpPr/>
          <p:nvPr/>
        </p:nvSpPr>
        <p:spPr>
          <a:xfrm>
            <a:off x="1054418" y="2997518"/>
            <a:ext cx="17466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1</a:t>
            </a:r>
            <a:endParaRPr lang="en-US" sz="2900" dirty="0"/>
          </a:p>
        </p:txBody>
      </p:sp>
      <p:sp>
        <p:nvSpPr>
          <p:cNvPr id="5" name="Text 3"/>
          <p:cNvSpPr/>
          <p:nvPr/>
        </p:nvSpPr>
        <p:spPr>
          <a:xfrm>
            <a:off x="1666280" y="290500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Examens écrits</a:t>
            </a:r>
            <a:endParaRPr lang="en-US" sz="2400" dirty="0"/>
          </a:p>
        </p:txBody>
      </p:sp>
      <p:sp>
        <p:nvSpPr>
          <p:cNvPr id="6" name="Text 4"/>
          <p:cNvSpPr/>
          <p:nvPr/>
        </p:nvSpPr>
        <p:spPr>
          <a:xfrm>
            <a:off x="1666280" y="3438882"/>
            <a:ext cx="3333988"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Examens écrits pour évaluer la compréhension théorique.</a:t>
            </a:r>
            <a:endParaRPr lang="en-US" sz="1900" dirty="0"/>
          </a:p>
        </p:txBody>
      </p:sp>
      <p:sp>
        <p:nvSpPr>
          <p:cNvPr id="7" name="Shape 5"/>
          <p:cNvSpPr/>
          <p:nvPr/>
        </p:nvSpPr>
        <p:spPr>
          <a:xfrm>
            <a:off x="5247084" y="2905006"/>
            <a:ext cx="555427" cy="555427"/>
          </a:xfrm>
          <a:prstGeom prst="roundRect">
            <a:avLst>
              <a:gd name="adj" fmla="val 6668"/>
            </a:avLst>
          </a:prstGeom>
          <a:solidFill>
            <a:srgbClr val="EEE8DD"/>
          </a:solidFill>
          <a:ln/>
        </p:spPr>
        <p:txBody>
          <a:bodyPr/>
          <a:lstStyle/>
          <a:p>
            <a:endParaRPr lang="fr-GN"/>
          </a:p>
        </p:txBody>
      </p:sp>
      <p:sp>
        <p:nvSpPr>
          <p:cNvPr id="8" name="Text 6"/>
          <p:cNvSpPr/>
          <p:nvPr/>
        </p:nvSpPr>
        <p:spPr>
          <a:xfrm>
            <a:off x="5412581" y="2997518"/>
            <a:ext cx="22443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2</a:t>
            </a:r>
            <a:endParaRPr lang="en-US" sz="2900" dirty="0"/>
          </a:p>
        </p:txBody>
      </p:sp>
      <p:sp>
        <p:nvSpPr>
          <p:cNvPr id="9" name="Text 7"/>
          <p:cNvSpPr/>
          <p:nvPr/>
        </p:nvSpPr>
        <p:spPr>
          <a:xfrm>
            <a:off x="6049328" y="290500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Projets pratiques</a:t>
            </a:r>
            <a:endParaRPr lang="en-US" sz="2400" dirty="0"/>
          </a:p>
        </p:txBody>
      </p:sp>
      <p:sp>
        <p:nvSpPr>
          <p:cNvPr id="10" name="Text 8"/>
          <p:cNvSpPr/>
          <p:nvPr/>
        </p:nvSpPr>
        <p:spPr>
          <a:xfrm>
            <a:off x="6049328" y="3438882"/>
            <a:ext cx="3333988" cy="1185148"/>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Projets pratiques et études de cas pour évaluer les compétences appliquées.</a:t>
            </a:r>
            <a:endParaRPr lang="en-US" sz="1900" dirty="0"/>
          </a:p>
        </p:txBody>
      </p:sp>
      <p:sp>
        <p:nvSpPr>
          <p:cNvPr id="11" name="Shape 9"/>
          <p:cNvSpPr/>
          <p:nvPr/>
        </p:nvSpPr>
        <p:spPr>
          <a:xfrm>
            <a:off x="9630132" y="2905006"/>
            <a:ext cx="555427" cy="555427"/>
          </a:xfrm>
          <a:prstGeom prst="roundRect">
            <a:avLst>
              <a:gd name="adj" fmla="val 6668"/>
            </a:avLst>
          </a:prstGeom>
          <a:solidFill>
            <a:srgbClr val="EEE8DD"/>
          </a:solidFill>
          <a:ln/>
        </p:spPr>
        <p:txBody>
          <a:bodyPr/>
          <a:lstStyle/>
          <a:p>
            <a:endParaRPr lang="fr-GN"/>
          </a:p>
        </p:txBody>
      </p:sp>
      <p:sp>
        <p:nvSpPr>
          <p:cNvPr id="12" name="Text 10"/>
          <p:cNvSpPr/>
          <p:nvPr/>
        </p:nvSpPr>
        <p:spPr>
          <a:xfrm>
            <a:off x="9796224" y="2997518"/>
            <a:ext cx="223123"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3</a:t>
            </a:r>
            <a:endParaRPr lang="en-US" sz="2900" dirty="0"/>
          </a:p>
        </p:txBody>
      </p:sp>
      <p:sp>
        <p:nvSpPr>
          <p:cNvPr id="13" name="Text 11"/>
          <p:cNvSpPr/>
          <p:nvPr/>
        </p:nvSpPr>
        <p:spPr>
          <a:xfrm>
            <a:off x="10432375" y="2905006"/>
            <a:ext cx="3113246"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Présentations orales</a:t>
            </a:r>
            <a:endParaRPr lang="en-US" sz="2400" dirty="0"/>
          </a:p>
        </p:txBody>
      </p:sp>
      <p:sp>
        <p:nvSpPr>
          <p:cNvPr id="14" name="Text 12"/>
          <p:cNvSpPr/>
          <p:nvPr/>
        </p:nvSpPr>
        <p:spPr>
          <a:xfrm>
            <a:off x="10432375" y="3438882"/>
            <a:ext cx="3333988" cy="1580198"/>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Présentations orales pour évaluer la capacité à communiquer des concepts techniques.</a:t>
            </a:r>
            <a:endParaRPr lang="en-US" sz="1900" dirty="0"/>
          </a:p>
        </p:txBody>
      </p:sp>
      <p:sp>
        <p:nvSpPr>
          <p:cNvPr id="15" name="Shape 13"/>
          <p:cNvSpPr/>
          <p:nvPr/>
        </p:nvSpPr>
        <p:spPr>
          <a:xfrm>
            <a:off x="864037" y="5543550"/>
            <a:ext cx="555427" cy="555427"/>
          </a:xfrm>
          <a:prstGeom prst="roundRect">
            <a:avLst>
              <a:gd name="adj" fmla="val 6668"/>
            </a:avLst>
          </a:prstGeom>
          <a:solidFill>
            <a:srgbClr val="EEE8DD"/>
          </a:solidFill>
          <a:ln/>
        </p:spPr>
        <p:txBody>
          <a:bodyPr/>
          <a:lstStyle/>
          <a:p>
            <a:endParaRPr lang="fr-GN"/>
          </a:p>
        </p:txBody>
      </p:sp>
      <p:sp>
        <p:nvSpPr>
          <p:cNvPr id="16" name="Text 14"/>
          <p:cNvSpPr/>
          <p:nvPr/>
        </p:nvSpPr>
        <p:spPr>
          <a:xfrm>
            <a:off x="1026200" y="5636062"/>
            <a:ext cx="230981"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4</a:t>
            </a:r>
            <a:endParaRPr lang="en-US" sz="2900" dirty="0"/>
          </a:p>
        </p:txBody>
      </p:sp>
      <p:sp>
        <p:nvSpPr>
          <p:cNvPr id="17" name="Text 15"/>
          <p:cNvSpPr/>
          <p:nvPr/>
        </p:nvSpPr>
        <p:spPr>
          <a:xfrm>
            <a:off x="1666280" y="5543550"/>
            <a:ext cx="3086100"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Participation</a:t>
            </a:r>
            <a:endParaRPr lang="en-US" sz="2400" dirty="0"/>
          </a:p>
        </p:txBody>
      </p:sp>
      <p:sp>
        <p:nvSpPr>
          <p:cNvPr id="18" name="Text 16"/>
          <p:cNvSpPr/>
          <p:nvPr/>
        </p:nvSpPr>
        <p:spPr>
          <a:xfrm>
            <a:off x="1666280" y="6077426"/>
            <a:ext cx="5525572" cy="395049"/>
          </a:xfrm>
          <a:prstGeom prst="rect">
            <a:avLst/>
          </a:prstGeom>
          <a:noFill/>
          <a:ln/>
        </p:spPr>
        <p:txBody>
          <a:bodyPr wrap="non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Participation aux ateliers et séminaires.</a:t>
            </a:r>
            <a:endParaRPr lang="en-US" sz="1900" dirty="0"/>
          </a:p>
        </p:txBody>
      </p:sp>
      <p:sp>
        <p:nvSpPr>
          <p:cNvPr id="19" name="Shape 17"/>
          <p:cNvSpPr/>
          <p:nvPr/>
        </p:nvSpPr>
        <p:spPr>
          <a:xfrm>
            <a:off x="7438668" y="5543550"/>
            <a:ext cx="555427" cy="555427"/>
          </a:xfrm>
          <a:prstGeom prst="roundRect">
            <a:avLst>
              <a:gd name="adj" fmla="val 6668"/>
            </a:avLst>
          </a:prstGeom>
          <a:solidFill>
            <a:srgbClr val="EEE8DD"/>
          </a:solidFill>
          <a:ln/>
        </p:spPr>
        <p:txBody>
          <a:bodyPr/>
          <a:lstStyle/>
          <a:p>
            <a:endParaRPr lang="fr-GN"/>
          </a:p>
        </p:txBody>
      </p:sp>
      <p:sp>
        <p:nvSpPr>
          <p:cNvPr id="20" name="Text 18"/>
          <p:cNvSpPr/>
          <p:nvPr/>
        </p:nvSpPr>
        <p:spPr>
          <a:xfrm>
            <a:off x="7609403" y="5636062"/>
            <a:ext cx="213955" cy="370284"/>
          </a:xfrm>
          <a:prstGeom prst="rect">
            <a:avLst/>
          </a:prstGeom>
          <a:noFill/>
          <a:ln/>
        </p:spPr>
        <p:txBody>
          <a:bodyPr wrap="none" lIns="0" tIns="0" rIns="0" bIns="0" rtlCol="0" anchor="t"/>
          <a:lstStyle/>
          <a:p>
            <a:pPr marL="0" indent="0" algn="ctr">
              <a:lnSpc>
                <a:spcPts val="2900"/>
              </a:lnSpc>
              <a:buNone/>
            </a:pPr>
            <a:r>
              <a:rPr lang="en-US" sz="2900" dirty="0">
                <a:solidFill>
                  <a:srgbClr val="746558"/>
                </a:solidFill>
                <a:latin typeface="Gelasio Semi Bold" pitchFamily="34" charset="0"/>
                <a:ea typeface="Gelasio Semi Bold" pitchFamily="34" charset="-122"/>
                <a:cs typeface="Gelasio Semi Bold" pitchFamily="34" charset="-120"/>
              </a:rPr>
              <a:t>5</a:t>
            </a:r>
            <a:endParaRPr lang="en-US" sz="2900" dirty="0"/>
          </a:p>
        </p:txBody>
      </p:sp>
      <p:sp>
        <p:nvSpPr>
          <p:cNvPr id="21" name="Text 19"/>
          <p:cNvSpPr/>
          <p:nvPr/>
        </p:nvSpPr>
        <p:spPr>
          <a:xfrm>
            <a:off x="8240911" y="5543550"/>
            <a:ext cx="3632716" cy="385763"/>
          </a:xfrm>
          <a:prstGeom prst="rect">
            <a:avLst/>
          </a:prstGeom>
          <a:noFill/>
          <a:ln/>
        </p:spPr>
        <p:txBody>
          <a:bodyPr wrap="none" lIns="0" tIns="0" rIns="0" bIns="0" rtlCol="0" anchor="t"/>
          <a:lstStyle/>
          <a:p>
            <a:pPr marL="0" indent="0">
              <a:lnSpc>
                <a:spcPts val="3000"/>
              </a:lnSpc>
              <a:buNone/>
            </a:pPr>
            <a:r>
              <a:rPr lang="en-US" sz="2400" dirty="0">
                <a:solidFill>
                  <a:srgbClr val="746558"/>
                </a:solidFill>
                <a:latin typeface="Gelasio Semi Bold" pitchFamily="34" charset="0"/>
                <a:ea typeface="Gelasio Semi Bold" pitchFamily="34" charset="-122"/>
                <a:cs typeface="Gelasio Semi Bold" pitchFamily="34" charset="-120"/>
              </a:rPr>
              <a:t>Rapports de laboratoire</a:t>
            </a:r>
            <a:endParaRPr lang="en-US" sz="2400" dirty="0"/>
          </a:p>
        </p:txBody>
      </p:sp>
      <p:sp>
        <p:nvSpPr>
          <p:cNvPr id="22" name="Text 20"/>
          <p:cNvSpPr/>
          <p:nvPr/>
        </p:nvSpPr>
        <p:spPr>
          <a:xfrm>
            <a:off x="8240911" y="6077426"/>
            <a:ext cx="5525572" cy="790099"/>
          </a:xfrm>
          <a:prstGeom prst="rect">
            <a:avLst/>
          </a:prstGeom>
          <a:noFill/>
          <a:ln/>
        </p:spPr>
        <p:txBody>
          <a:bodyPr wrap="square" lIns="0" tIns="0" rIns="0" bIns="0" rtlCol="0" anchor="t"/>
          <a:lstStyle/>
          <a:p>
            <a:pPr marL="0" indent="0">
              <a:lnSpc>
                <a:spcPts val="3100"/>
              </a:lnSpc>
              <a:buNone/>
            </a:pPr>
            <a:r>
              <a:rPr lang="en-US" sz="1900" dirty="0">
                <a:solidFill>
                  <a:srgbClr val="746558"/>
                </a:solidFill>
                <a:latin typeface="Gelasio" pitchFamily="34" charset="0"/>
                <a:ea typeface="Gelasio" pitchFamily="34" charset="-122"/>
                <a:cs typeface="Gelasio" pitchFamily="34" charset="-120"/>
              </a:rPr>
              <a:t>Rapports de laboratoire pour documenter les exercices pratiques.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1147</Words>
  <Application>Microsoft Macintosh PowerPoint</Application>
  <PresentationFormat>Personnalisé</PresentationFormat>
  <Paragraphs>269</Paragraphs>
  <Slides>25</Slides>
  <Notes>25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25</vt:i4>
      </vt:variant>
    </vt:vector>
  </HeadingPairs>
  <TitlesOfParts>
    <vt:vector size="31" baseType="lpstr">
      <vt:lpstr>Gelasio Medium</vt:lpstr>
      <vt:lpstr>Arial</vt:lpstr>
      <vt:lpstr>Gelasio</vt:lpstr>
      <vt:lpstr>Gelasio Bold</vt:lpstr>
      <vt:lpstr>Gelasio Semi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Amara Macenta camara</cp:lastModifiedBy>
  <cp:revision>2</cp:revision>
  <dcterms:created xsi:type="dcterms:W3CDTF">2024-10-16T09:31:04Z</dcterms:created>
  <dcterms:modified xsi:type="dcterms:W3CDTF">2024-10-16T09:41:48Z</dcterms:modified>
</cp:coreProperties>
</file>